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165" r:id="rId2"/>
    <p:sldId id="2167" r:id="rId3"/>
    <p:sldId id="2168" r:id="rId4"/>
    <p:sldId id="2223" r:id="rId5"/>
    <p:sldId id="2171" r:id="rId6"/>
    <p:sldId id="2225" r:id="rId7"/>
    <p:sldId id="2227" r:id="rId8"/>
    <p:sldId id="2218" r:id="rId9"/>
    <p:sldId id="2226" r:id="rId10"/>
    <p:sldId id="2228" r:id="rId11"/>
    <p:sldId id="2229" r:id="rId12"/>
    <p:sldId id="2234" r:id="rId13"/>
    <p:sldId id="2231" r:id="rId14"/>
    <p:sldId id="2232" r:id="rId15"/>
    <p:sldId id="2240" r:id="rId16"/>
    <p:sldId id="2241" r:id="rId17"/>
    <p:sldId id="2242" r:id="rId18"/>
    <p:sldId id="2243" r:id="rId19"/>
    <p:sldId id="2236" r:id="rId20"/>
    <p:sldId id="2160" r:id="rId21"/>
    <p:sldId id="268" r:id="rId22"/>
    <p:sldId id="2189" r:id="rId23"/>
    <p:sldId id="2190" r:id="rId24"/>
    <p:sldId id="2191" r:id="rId25"/>
    <p:sldId id="2192" r:id="rId26"/>
    <p:sldId id="2163" r:id="rId27"/>
    <p:sldId id="2161" r:id="rId28"/>
    <p:sldId id="2203" r:id="rId29"/>
    <p:sldId id="223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FB292061-CD9B-E54F-8660-577B2C74FAFE}">
          <p14:sldIdLst>
            <p14:sldId id="2165"/>
            <p14:sldId id="2167"/>
            <p14:sldId id="2168"/>
            <p14:sldId id="2223"/>
            <p14:sldId id="2171"/>
            <p14:sldId id="2225"/>
            <p14:sldId id="2227"/>
            <p14:sldId id="2218"/>
            <p14:sldId id="2226"/>
            <p14:sldId id="2228"/>
            <p14:sldId id="2229"/>
            <p14:sldId id="2234"/>
            <p14:sldId id="2231"/>
            <p14:sldId id="2232"/>
            <p14:sldId id="2240"/>
            <p14:sldId id="2241"/>
            <p14:sldId id="2242"/>
            <p14:sldId id="2243"/>
            <p14:sldId id="2236"/>
            <p14:sldId id="2160"/>
            <p14:sldId id="268"/>
            <p14:sldId id="2189"/>
            <p14:sldId id="2190"/>
            <p14:sldId id="2191"/>
            <p14:sldId id="2192"/>
            <p14:sldId id="2163"/>
            <p14:sldId id="2161"/>
            <p14:sldId id="2203"/>
            <p14:sldId id="223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DDC"/>
    <a:srgbClr val="ED7D31"/>
    <a:srgbClr val="022852"/>
    <a:srgbClr val="1D5FA7"/>
    <a:srgbClr val="05AB8A"/>
    <a:srgbClr val="03A67E"/>
    <a:srgbClr val="EFF5FA"/>
    <a:srgbClr val="023E7D"/>
    <a:srgbClr val="012F61"/>
    <a:srgbClr val="195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44" autoAdjust="0"/>
    <p:restoredTop sz="94660"/>
  </p:normalViewPr>
  <p:slideViewPr>
    <p:cSldViewPr snapToGrid="0" showGuides="1">
      <p:cViewPr varScale="1">
        <p:scale>
          <a:sx n="147" d="100"/>
          <a:sy n="147" d="100"/>
        </p:scale>
        <p:origin x="272"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E2413E-CE62-9246-B011-73C1FC78F9DE}" type="datetimeFigureOut">
              <a:rPr lang="en-US" smtClean="0"/>
              <a:t>3/23/23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72857-4184-F24D-B8DB-2E17714C1C93}" type="slidenum">
              <a:rPr lang="en-US" smtClean="0"/>
              <a:t>‹#›</a:t>
            </a:fld>
            <a:endParaRPr lang="en-US"/>
          </a:p>
        </p:txBody>
      </p:sp>
    </p:spTree>
    <p:extLst>
      <p:ext uri="{BB962C8B-B14F-4D97-AF65-F5344CB8AC3E}">
        <p14:creationId xmlns:p14="http://schemas.microsoft.com/office/powerpoint/2010/main" val="769897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E72857-4184-F24D-B8DB-2E17714C1C93}" type="slidenum">
              <a:rPr lang="en-US" smtClean="0"/>
              <a:t>1</a:t>
            </a:fld>
            <a:endParaRPr lang="en-US"/>
          </a:p>
        </p:txBody>
      </p:sp>
    </p:spTree>
    <p:extLst>
      <p:ext uri="{BB962C8B-B14F-4D97-AF65-F5344CB8AC3E}">
        <p14:creationId xmlns:p14="http://schemas.microsoft.com/office/powerpoint/2010/main" val="3923003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E72857-4184-F24D-B8DB-2E17714C1C93}" type="slidenum">
              <a:rPr lang="en-US" smtClean="0"/>
              <a:t>17</a:t>
            </a:fld>
            <a:endParaRPr lang="en-US"/>
          </a:p>
        </p:txBody>
      </p:sp>
    </p:spTree>
    <p:extLst>
      <p:ext uri="{BB962C8B-B14F-4D97-AF65-F5344CB8AC3E}">
        <p14:creationId xmlns:p14="http://schemas.microsoft.com/office/powerpoint/2010/main" val="1472080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1B85-CA27-F70C-8199-61BF58894A78}"/>
              </a:ext>
            </a:extLst>
          </p:cNvPr>
          <p:cNvSpPr>
            <a:spLocks noGrp="1"/>
          </p:cNvSpPr>
          <p:nvPr>
            <p:ph type="title"/>
          </p:nvPr>
        </p:nvSpPr>
        <p:spPr>
          <a:xfrm>
            <a:off x="831850" y="3114745"/>
            <a:ext cx="10515600" cy="1234370"/>
          </a:xfrm>
        </p:spPr>
        <p:txBody>
          <a:bodyPr anchor="b">
            <a:normAutofit/>
          </a:bodyPr>
          <a:lstStyle>
            <a:lvl1pPr algn="ctr">
              <a:defRPr sz="3800">
                <a:solidFill>
                  <a:schemeClr val="bg1"/>
                </a:solidFill>
                <a:effectLst>
                  <a:outerShdw blurRad="279400" dist="38100" dir="2700000" algn="tl">
                    <a:srgbClr val="000000">
                      <a:alpha val="7000"/>
                    </a:srgbClr>
                  </a:outerShdw>
                </a:effectLst>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53B5268-A463-5400-6B57-5D2B8B39E129}"/>
              </a:ext>
            </a:extLst>
          </p:cNvPr>
          <p:cNvSpPr>
            <a:spLocks noGrp="1"/>
          </p:cNvSpPr>
          <p:nvPr>
            <p:ph type="body" idx="1"/>
          </p:nvPr>
        </p:nvSpPr>
        <p:spPr>
          <a:xfrm>
            <a:off x="831850" y="4376103"/>
            <a:ext cx="10515600" cy="1100429"/>
          </a:xfrm>
        </p:spPr>
        <p:txBody>
          <a:bodyPr/>
          <a:lstStyle>
            <a:lvl1pPr marL="0" indent="0" algn="ctr">
              <a:buNone/>
              <a:defRPr sz="2400">
                <a:solidFill>
                  <a:schemeClr val="bg1"/>
                </a:solidFill>
                <a:latin typeface="Avenir LT Std 35 Light" panose="020B04020202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8510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1B85-CA27-F70C-8199-61BF58894A78}"/>
              </a:ext>
            </a:extLst>
          </p:cNvPr>
          <p:cNvSpPr>
            <a:spLocks noGrp="1"/>
          </p:cNvSpPr>
          <p:nvPr>
            <p:ph type="title"/>
          </p:nvPr>
        </p:nvSpPr>
        <p:spPr>
          <a:xfrm>
            <a:off x="831850" y="3020961"/>
            <a:ext cx="10515600" cy="1234370"/>
          </a:xfrm>
        </p:spPr>
        <p:txBody>
          <a:bodyPr anchor="b">
            <a:normAutofit/>
          </a:bodyPr>
          <a:lstStyle>
            <a:lvl1pPr algn="ctr">
              <a:defRPr sz="4400">
                <a:solidFill>
                  <a:schemeClr val="bg1"/>
                </a:solidFill>
                <a:effectLst>
                  <a:outerShdw blurRad="292100" dist="38100" dir="2700000" algn="tl">
                    <a:srgbClr val="000000">
                      <a:alpha val="5000"/>
                    </a:srgbClr>
                  </a:outerShdw>
                </a:effectLst>
              </a:defRPr>
            </a:lvl1pPr>
          </a:lstStyle>
          <a:p>
            <a:r>
              <a:rPr lang="en-US" dirty="0"/>
              <a:t>Click to edit Master title style</a:t>
            </a:r>
            <a:endParaRPr lang="en-GB" dirty="0"/>
          </a:p>
        </p:txBody>
      </p:sp>
    </p:spTree>
    <p:extLst>
      <p:ext uri="{BB962C8B-B14F-4D97-AF65-F5344CB8AC3E}">
        <p14:creationId xmlns:p14="http://schemas.microsoft.com/office/powerpoint/2010/main" val="377515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09BB-8C23-CA70-ACD4-6D215B429536}"/>
              </a:ext>
            </a:extLst>
          </p:cNvPr>
          <p:cNvSpPr>
            <a:spLocks noGrp="1"/>
          </p:cNvSpPr>
          <p:nvPr>
            <p:ph type="ctrTitle"/>
          </p:nvPr>
        </p:nvSpPr>
        <p:spPr>
          <a:xfrm>
            <a:off x="1247759" y="2063064"/>
            <a:ext cx="9144000" cy="1247210"/>
          </a:xfrm>
        </p:spPr>
        <p:txBody>
          <a:bodyPr anchor="b">
            <a:normAutofit/>
          </a:bodyPr>
          <a:lstStyle>
            <a:lvl1pPr algn="l">
              <a:defRPr sz="44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F3D2115-1817-ABB7-DB2E-39087F530B7A}"/>
              </a:ext>
            </a:extLst>
          </p:cNvPr>
          <p:cNvSpPr>
            <a:spLocks noGrp="1"/>
          </p:cNvSpPr>
          <p:nvPr>
            <p:ph type="subTitle" idx="1"/>
          </p:nvPr>
        </p:nvSpPr>
        <p:spPr>
          <a:xfrm>
            <a:off x="1247759" y="3577044"/>
            <a:ext cx="9144000" cy="706491"/>
          </a:xfrm>
        </p:spPr>
        <p:txBody>
          <a:bodyPr>
            <a:normAutofit/>
          </a:bodyPr>
          <a:lstStyle>
            <a:lvl1pPr marL="0" indent="0" algn="l">
              <a:buNone/>
              <a:defRPr sz="32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0" name="Slide Number Placeholder 5">
            <a:extLst>
              <a:ext uri="{FF2B5EF4-FFF2-40B4-BE49-F238E27FC236}">
                <a16:creationId xmlns:a16="http://schemas.microsoft.com/office/drawing/2014/main" id="{4EFAA192-6B61-B396-4206-2BDC48CB6DF4}"/>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37548163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9" name="backround">
            <a:extLst>
              <a:ext uri="{FF2B5EF4-FFF2-40B4-BE49-F238E27FC236}">
                <a16:creationId xmlns:a16="http://schemas.microsoft.com/office/drawing/2014/main" id="{EB0DD156-D6F3-53AE-954C-8B1224B7948D}"/>
              </a:ext>
            </a:extLst>
          </p:cNvPr>
          <p:cNvSpPr>
            <a:spLocks/>
          </p:cNvSpPr>
          <p:nvPr userDrawn="1"/>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1FA609BB-8C23-CA70-ACD4-6D215B429536}"/>
              </a:ext>
            </a:extLst>
          </p:cNvPr>
          <p:cNvSpPr>
            <a:spLocks noGrp="1"/>
          </p:cNvSpPr>
          <p:nvPr>
            <p:ph type="ctrTitle"/>
          </p:nvPr>
        </p:nvSpPr>
        <p:spPr>
          <a:xfrm>
            <a:off x="1524000" y="2943437"/>
            <a:ext cx="9144000" cy="1247210"/>
          </a:xfrm>
        </p:spPr>
        <p:txBody>
          <a:bodyPr anchor="b">
            <a:normAutofit/>
          </a:bodyPr>
          <a:lstStyle>
            <a:lvl1pPr algn="ctr">
              <a:defRPr sz="38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F3D2115-1817-ABB7-DB2E-39087F530B7A}"/>
              </a:ext>
            </a:extLst>
          </p:cNvPr>
          <p:cNvSpPr>
            <a:spLocks noGrp="1"/>
          </p:cNvSpPr>
          <p:nvPr>
            <p:ph type="subTitle" idx="1"/>
          </p:nvPr>
        </p:nvSpPr>
        <p:spPr>
          <a:xfrm>
            <a:off x="1524000" y="4282722"/>
            <a:ext cx="9144000" cy="706491"/>
          </a:xfrm>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0" name="Slide Number Placeholder 5">
            <a:extLst>
              <a:ext uri="{FF2B5EF4-FFF2-40B4-BE49-F238E27FC236}">
                <a16:creationId xmlns:a16="http://schemas.microsoft.com/office/drawing/2014/main" id="{4EFAA192-6B61-B396-4206-2BDC48CB6DF4}"/>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40342139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5" name="backround">
            <a:extLst>
              <a:ext uri="{FF2B5EF4-FFF2-40B4-BE49-F238E27FC236}">
                <a16:creationId xmlns:a16="http://schemas.microsoft.com/office/drawing/2014/main" id="{25E4817A-BA43-05A1-4957-BEDCAC797D7D}"/>
              </a:ext>
            </a:extLst>
          </p:cNvPr>
          <p:cNvSpPr>
            <a:spLocks/>
          </p:cNvSpPr>
          <p:nvPr userDrawn="1"/>
        </p:nvSpPr>
        <p:spPr>
          <a:xfrm>
            <a:off x="0" y="0"/>
            <a:ext cx="12192000" cy="6858000"/>
          </a:xfrm>
          <a:prstGeom prst="rect">
            <a:avLst/>
          </a:prstGeom>
          <a:gradFill flip="none" rotWithShape="1">
            <a:gsLst>
              <a:gs pos="38000">
                <a:srgbClr val="19589B"/>
              </a:gs>
              <a:gs pos="100000">
                <a:srgbClr val="012F61"/>
              </a:gs>
              <a:gs pos="77000">
                <a:srgbClr val="023E7D"/>
              </a:gs>
              <a:gs pos="0">
                <a:srgbClr val="1D5FA7"/>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10">
            <a:extLst>
              <a:ext uri="{FF2B5EF4-FFF2-40B4-BE49-F238E27FC236}">
                <a16:creationId xmlns:a16="http://schemas.microsoft.com/office/drawing/2014/main" id="{2B05F68A-59FF-D5A9-9079-547C61EF9149}"/>
              </a:ext>
            </a:extLst>
          </p:cNvPr>
          <p:cNvSpPr>
            <a:spLocks noGrp="1"/>
          </p:cNvSpPr>
          <p:nvPr>
            <p:ph type="pic" sz="quarter" idx="10"/>
          </p:nvPr>
        </p:nvSpPr>
        <p:spPr>
          <a:xfrm>
            <a:off x="8113091" y="2547310"/>
            <a:ext cx="1697394" cy="1697394"/>
          </a:xfrm>
          <a:custGeom>
            <a:avLst/>
            <a:gdLst>
              <a:gd name="connsiteX0" fmla="*/ 848697 w 1697394"/>
              <a:gd name="connsiteY0" fmla="*/ 0 h 1697394"/>
              <a:gd name="connsiteX1" fmla="*/ 1697394 w 1697394"/>
              <a:gd name="connsiteY1" fmla="*/ 848697 h 1697394"/>
              <a:gd name="connsiteX2" fmla="*/ 848697 w 1697394"/>
              <a:gd name="connsiteY2" fmla="*/ 1697394 h 1697394"/>
              <a:gd name="connsiteX3" fmla="*/ 0 w 1697394"/>
              <a:gd name="connsiteY3" fmla="*/ 848697 h 1697394"/>
              <a:gd name="connsiteX4" fmla="*/ 848697 w 1697394"/>
              <a:gd name="connsiteY4" fmla="*/ 0 h 1697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394" h="1697394">
                <a:moveTo>
                  <a:pt x="848697" y="0"/>
                </a:moveTo>
                <a:cubicBezTo>
                  <a:pt x="1317419" y="0"/>
                  <a:pt x="1697394" y="379975"/>
                  <a:pt x="1697394" y="848697"/>
                </a:cubicBezTo>
                <a:cubicBezTo>
                  <a:pt x="1697394" y="1317419"/>
                  <a:pt x="1317419" y="1697394"/>
                  <a:pt x="848697" y="1697394"/>
                </a:cubicBezTo>
                <a:cubicBezTo>
                  <a:pt x="379975" y="1697394"/>
                  <a:pt x="0" y="1317419"/>
                  <a:pt x="0" y="848697"/>
                </a:cubicBezTo>
                <a:cubicBezTo>
                  <a:pt x="0" y="379975"/>
                  <a:pt x="379975" y="0"/>
                  <a:pt x="848697" y="0"/>
                </a:cubicBezTo>
                <a:close/>
              </a:path>
            </a:pathLst>
          </a:custGeom>
        </p:spPr>
        <p:txBody>
          <a:bodyPr wrap="square">
            <a:noAutofit/>
          </a:bodyPr>
          <a:lstStyle/>
          <a:p>
            <a:endParaRPr lang="en-GB"/>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950445" y="1335024"/>
            <a:ext cx="5145556" cy="1179576"/>
          </a:xfrm>
        </p:spPr>
        <p:txBody>
          <a:bodyPr lIns="91440" tIns="45720" rIns="91440" bIns="45720" anchor="b">
            <a:noAutofit/>
          </a:bodyPr>
          <a:lstStyle>
            <a:lvl1pPr>
              <a:defRPr sz="4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996164" y="2825496"/>
            <a:ext cx="5099836" cy="3346704"/>
          </a:xfrm>
        </p:spPr>
        <p:txBody>
          <a:bodyPr/>
          <a:lstStyle>
            <a:lvl1pPr marL="0" indent="0">
              <a:lnSpc>
                <a:spcPct val="110000"/>
              </a:lnSpc>
              <a:buNone/>
              <a:defRPr sz="2000">
                <a:solidFill>
                  <a:schemeClr val="bg1"/>
                </a:solidFill>
              </a:defRPr>
            </a:lvl1pPr>
            <a:lvl2pPr marL="228600">
              <a:defRPr sz="1800">
                <a:solidFill>
                  <a:schemeClr val="bg1"/>
                </a:solidFill>
              </a:defRPr>
            </a:lvl2pPr>
            <a:lvl3pPr marL="457200">
              <a:defRPr sz="1600">
                <a:solidFill>
                  <a:schemeClr val="bg1"/>
                </a:solidFill>
              </a:defRPr>
            </a:lvl3pPr>
            <a:lvl4pPr marL="685800">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a:extLst>
              <a:ext uri="{FF2B5EF4-FFF2-40B4-BE49-F238E27FC236}">
                <a16:creationId xmlns:a16="http://schemas.microsoft.com/office/drawing/2014/main" id="{F60007AD-FB03-AF31-1EC2-C7A716B5A3D0}"/>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389987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BB66D84E-AE40-E78D-6503-93D4D7EB3EDB}"/>
              </a:ext>
            </a:extLst>
          </p:cNvPr>
          <p:cNvSpPr>
            <a:spLocks/>
          </p:cNvSpPr>
          <p:nvPr userDrawn="1"/>
        </p:nvSpPr>
        <p:spPr>
          <a:xfrm>
            <a:off x="0" y="0"/>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10">
            <a:extLst>
              <a:ext uri="{FF2B5EF4-FFF2-40B4-BE49-F238E27FC236}">
                <a16:creationId xmlns:a16="http://schemas.microsoft.com/office/drawing/2014/main" id="{2B05F68A-59FF-D5A9-9079-547C61EF9149}"/>
              </a:ext>
            </a:extLst>
          </p:cNvPr>
          <p:cNvSpPr>
            <a:spLocks noGrp="1"/>
          </p:cNvSpPr>
          <p:nvPr>
            <p:ph type="pic" sz="quarter" idx="10"/>
          </p:nvPr>
        </p:nvSpPr>
        <p:spPr>
          <a:xfrm>
            <a:off x="7821138" y="2255357"/>
            <a:ext cx="2281297" cy="2281297"/>
          </a:xfrm>
          <a:custGeom>
            <a:avLst/>
            <a:gdLst>
              <a:gd name="connsiteX0" fmla="*/ 848697 w 1697394"/>
              <a:gd name="connsiteY0" fmla="*/ 0 h 1697394"/>
              <a:gd name="connsiteX1" fmla="*/ 1697394 w 1697394"/>
              <a:gd name="connsiteY1" fmla="*/ 848697 h 1697394"/>
              <a:gd name="connsiteX2" fmla="*/ 848697 w 1697394"/>
              <a:gd name="connsiteY2" fmla="*/ 1697394 h 1697394"/>
              <a:gd name="connsiteX3" fmla="*/ 0 w 1697394"/>
              <a:gd name="connsiteY3" fmla="*/ 848697 h 1697394"/>
              <a:gd name="connsiteX4" fmla="*/ 848697 w 1697394"/>
              <a:gd name="connsiteY4" fmla="*/ 0 h 1697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394" h="1697394">
                <a:moveTo>
                  <a:pt x="848697" y="0"/>
                </a:moveTo>
                <a:cubicBezTo>
                  <a:pt x="1317419" y="0"/>
                  <a:pt x="1697394" y="379975"/>
                  <a:pt x="1697394" y="848697"/>
                </a:cubicBezTo>
                <a:cubicBezTo>
                  <a:pt x="1697394" y="1317419"/>
                  <a:pt x="1317419" y="1697394"/>
                  <a:pt x="848697" y="1697394"/>
                </a:cubicBezTo>
                <a:cubicBezTo>
                  <a:pt x="379975" y="1697394"/>
                  <a:pt x="0" y="1317419"/>
                  <a:pt x="0" y="848697"/>
                </a:cubicBezTo>
                <a:cubicBezTo>
                  <a:pt x="0" y="379975"/>
                  <a:pt x="379975" y="0"/>
                  <a:pt x="848697" y="0"/>
                </a:cubicBezTo>
                <a:close/>
              </a:path>
            </a:pathLst>
          </a:custGeom>
        </p:spPr>
        <p:txBody>
          <a:bodyPr wrap="square">
            <a:noAutofit/>
          </a:bodyPr>
          <a:lstStyle/>
          <a:p>
            <a:endParaRPr lang="en-GB"/>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950445" y="1335024"/>
            <a:ext cx="5145556" cy="1179576"/>
          </a:xfrm>
        </p:spPr>
        <p:txBody>
          <a:bodyPr lIns="91440" tIns="45720" rIns="91440" bIns="45720" anchor="b">
            <a:noAutofit/>
          </a:bodyPr>
          <a:lstStyle>
            <a:lvl1pPr>
              <a:defRPr sz="4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996164" y="2825496"/>
            <a:ext cx="5099836" cy="3346704"/>
          </a:xfrm>
        </p:spPr>
        <p:txBody>
          <a:bodyPr/>
          <a:lstStyle>
            <a:lvl1pPr marL="0" indent="0">
              <a:lnSpc>
                <a:spcPct val="110000"/>
              </a:lnSpc>
              <a:buNone/>
              <a:defRPr sz="2000">
                <a:solidFill>
                  <a:schemeClr val="bg1"/>
                </a:solidFill>
              </a:defRPr>
            </a:lvl1pPr>
            <a:lvl2pPr marL="228600">
              <a:defRPr sz="1800">
                <a:solidFill>
                  <a:schemeClr val="bg1"/>
                </a:solidFill>
              </a:defRPr>
            </a:lvl2pPr>
            <a:lvl3pPr marL="457200">
              <a:defRPr sz="1600">
                <a:solidFill>
                  <a:schemeClr val="bg1"/>
                </a:solidFill>
              </a:defRPr>
            </a:lvl3pPr>
            <a:lvl4pPr marL="685800">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Placeholder 5">
            <a:extLst>
              <a:ext uri="{FF2B5EF4-FFF2-40B4-BE49-F238E27FC236}">
                <a16:creationId xmlns:a16="http://schemas.microsoft.com/office/drawing/2014/main" id="{8DDD7303-A3B7-94D6-E841-15D00082895E}"/>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448887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A0A6AB8D-E6C1-312A-EC03-CE221A8E858E}"/>
              </a:ext>
            </a:extLst>
          </p:cNvPr>
          <p:cNvSpPr>
            <a:spLocks/>
          </p:cNvSpPr>
          <p:nvPr userDrawn="1"/>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950445" y="811992"/>
            <a:ext cx="5145556" cy="1179576"/>
          </a:xfrm>
        </p:spPr>
        <p:txBody>
          <a:bodyPr lIns="91440" tIns="45720" rIns="91440" bIns="45720" anchor="b">
            <a:noAutofit/>
          </a:bodyPr>
          <a:lstStyle>
            <a:lvl1pPr>
              <a:defRPr sz="4400">
                <a:solidFill>
                  <a:schemeClr val="bg1"/>
                </a:solidFill>
              </a:defRPr>
            </a:lvl1pPr>
          </a:lstStyle>
          <a:p>
            <a:r>
              <a:rPr lang="en-US" dirty="0"/>
              <a:t>Click to edit Master title style</a:t>
            </a:r>
          </a:p>
        </p:txBody>
      </p:sp>
      <p:sp>
        <p:nvSpPr>
          <p:cNvPr id="5" name="Slide Number Placeholder 5">
            <a:extLst>
              <a:ext uri="{FF2B5EF4-FFF2-40B4-BE49-F238E27FC236}">
                <a16:creationId xmlns:a16="http://schemas.microsoft.com/office/drawing/2014/main" id="{AA202FF6-3E6F-E49D-1977-7F4F2EC699BE}"/>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
        <p:nvSpPr>
          <p:cNvPr id="7" name="Picture Placeholder 6">
            <a:extLst>
              <a:ext uri="{FF2B5EF4-FFF2-40B4-BE49-F238E27FC236}">
                <a16:creationId xmlns:a16="http://schemas.microsoft.com/office/drawing/2014/main" id="{C9D92E9F-D942-3FE7-0AF8-BA469DF0F86C}"/>
              </a:ext>
            </a:extLst>
          </p:cNvPr>
          <p:cNvSpPr>
            <a:spLocks noGrp="1"/>
          </p:cNvSpPr>
          <p:nvPr>
            <p:ph type="pic" sz="quarter" idx="10"/>
          </p:nvPr>
        </p:nvSpPr>
        <p:spPr>
          <a:xfrm>
            <a:off x="7153306" y="1013328"/>
            <a:ext cx="4038600" cy="5003800"/>
          </a:xfrm>
          <a:custGeom>
            <a:avLst/>
            <a:gdLst>
              <a:gd name="connsiteX0" fmla="*/ 0 w 4038600"/>
              <a:gd name="connsiteY0" fmla="*/ 0 h 5003800"/>
              <a:gd name="connsiteX1" fmla="*/ 4038600 w 4038600"/>
              <a:gd name="connsiteY1" fmla="*/ 0 h 5003800"/>
              <a:gd name="connsiteX2" fmla="*/ 4038600 w 4038600"/>
              <a:gd name="connsiteY2" fmla="*/ 5003800 h 5003800"/>
              <a:gd name="connsiteX3" fmla="*/ 0 w 4038600"/>
              <a:gd name="connsiteY3" fmla="*/ 5003800 h 5003800"/>
            </a:gdLst>
            <a:ahLst/>
            <a:cxnLst>
              <a:cxn ang="0">
                <a:pos x="connsiteX0" y="connsiteY0"/>
              </a:cxn>
              <a:cxn ang="0">
                <a:pos x="connsiteX1" y="connsiteY1"/>
              </a:cxn>
              <a:cxn ang="0">
                <a:pos x="connsiteX2" y="connsiteY2"/>
              </a:cxn>
              <a:cxn ang="0">
                <a:pos x="connsiteX3" y="connsiteY3"/>
              </a:cxn>
            </a:cxnLst>
            <a:rect l="l" t="t" r="r" b="b"/>
            <a:pathLst>
              <a:path w="4038600" h="5003800">
                <a:moveTo>
                  <a:pt x="0" y="0"/>
                </a:moveTo>
                <a:lnTo>
                  <a:pt x="4038600" y="0"/>
                </a:lnTo>
                <a:lnTo>
                  <a:pt x="4038600" y="5003800"/>
                </a:lnTo>
                <a:lnTo>
                  <a:pt x="0" y="5003800"/>
                </a:lnTo>
                <a:close/>
              </a:path>
            </a:pathLst>
          </a:custGeom>
        </p:spPr>
        <p:txBody>
          <a:bodyPr wrap="square">
            <a:noAutofit/>
          </a:bodyPr>
          <a:lstStyle/>
          <a:p>
            <a:endParaRPr lang="en-GB"/>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996163" y="2248251"/>
            <a:ext cx="5631139" cy="3797757"/>
          </a:xfrm>
        </p:spPr>
        <p:txBody>
          <a:bodyPr/>
          <a:lstStyle>
            <a:lvl1pPr marL="0" indent="0">
              <a:lnSpc>
                <a:spcPct val="110000"/>
              </a:lnSpc>
              <a:buNone/>
              <a:defRPr sz="2000">
                <a:solidFill>
                  <a:schemeClr val="bg1"/>
                </a:solidFill>
              </a:defRPr>
            </a:lvl1pPr>
            <a:lvl2pPr marL="228600">
              <a:defRPr sz="1800">
                <a:solidFill>
                  <a:schemeClr val="bg1"/>
                </a:solidFill>
              </a:defRPr>
            </a:lvl2pPr>
            <a:lvl3pPr marL="457200">
              <a:defRPr sz="1600">
                <a:solidFill>
                  <a:schemeClr val="bg1"/>
                </a:solidFill>
              </a:defRPr>
            </a:lvl3pPr>
            <a:lvl4pPr marL="685800">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5063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sp>
        <p:nvSpPr>
          <p:cNvPr id="3" name="backround">
            <a:extLst>
              <a:ext uri="{FF2B5EF4-FFF2-40B4-BE49-F238E27FC236}">
                <a16:creationId xmlns:a16="http://schemas.microsoft.com/office/drawing/2014/main" id="{F2D23795-E320-905C-8052-E93A29FED165}"/>
              </a:ext>
            </a:extLst>
          </p:cNvPr>
          <p:cNvSpPr>
            <a:spLocks/>
          </p:cNvSpPr>
          <p:nvPr userDrawn="1"/>
        </p:nvSpPr>
        <p:spPr>
          <a:xfrm>
            <a:off x="0" y="0"/>
            <a:ext cx="12192000"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C9D92E9F-D942-3FE7-0AF8-BA469DF0F86C}"/>
              </a:ext>
            </a:extLst>
          </p:cNvPr>
          <p:cNvSpPr>
            <a:spLocks noGrp="1"/>
          </p:cNvSpPr>
          <p:nvPr>
            <p:ph type="pic" sz="quarter" idx="10"/>
          </p:nvPr>
        </p:nvSpPr>
        <p:spPr>
          <a:xfrm>
            <a:off x="7340343" y="0"/>
            <a:ext cx="4374665" cy="6858000"/>
          </a:xfrm>
          <a:custGeom>
            <a:avLst/>
            <a:gdLst>
              <a:gd name="connsiteX0" fmla="*/ 0 w 4038600"/>
              <a:gd name="connsiteY0" fmla="*/ 0 h 5003800"/>
              <a:gd name="connsiteX1" fmla="*/ 4038600 w 4038600"/>
              <a:gd name="connsiteY1" fmla="*/ 0 h 5003800"/>
              <a:gd name="connsiteX2" fmla="*/ 4038600 w 4038600"/>
              <a:gd name="connsiteY2" fmla="*/ 5003800 h 5003800"/>
              <a:gd name="connsiteX3" fmla="*/ 0 w 4038600"/>
              <a:gd name="connsiteY3" fmla="*/ 5003800 h 5003800"/>
            </a:gdLst>
            <a:ahLst/>
            <a:cxnLst>
              <a:cxn ang="0">
                <a:pos x="connsiteX0" y="connsiteY0"/>
              </a:cxn>
              <a:cxn ang="0">
                <a:pos x="connsiteX1" y="connsiteY1"/>
              </a:cxn>
              <a:cxn ang="0">
                <a:pos x="connsiteX2" y="connsiteY2"/>
              </a:cxn>
              <a:cxn ang="0">
                <a:pos x="connsiteX3" y="connsiteY3"/>
              </a:cxn>
            </a:cxnLst>
            <a:rect l="l" t="t" r="r" b="b"/>
            <a:pathLst>
              <a:path w="4038600" h="5003800">
                <a:moveTo>
                  <a:pt x="0" y="0"/>
                </a:moveTo>
                <a:lnTo>
                  <a:pt x="4038600" y="0"/>
                </a:lnTo>
                <a:lnTo>
                  <a:pt x="4038600" y="5003800"/>
                </a:lnTo>
                <a:lnTo>
                  <a:pt x="0" y="5003800"/>
                </a:lnTo>
                <a:close/>
              </a:path>
            </a:pathLst>
          </a:custGeom>
          <a:effectLst>
            <a:innerShdw blurRad="279400" dist="50800" dir="10800000">
              <a:prstClr val="black">
                <a:alpha val="38000"/>
              </a:prstClr>
            </a:innerShdw>
          </a:effectLst>
        </p:spPr>
        <p:txBody>
          <a:bodyPr wrap="square">
            <a:noAutofit/>
          </a:bodyPr>
          <a:lstStyle/>
          <a:p>
            <a:endParaRPr lang="en-GB"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950445" y="480470"/>
            <a:ext cx="5145556" cy="1179576"/>
          </a:xfrm>
        </p:spPr>
        <p:txBody>
          <a:bodyPr lIns="91440" tIns="45720" rIns="91440" bIns="45720" anchor="b">
            <a:noAutofit/>
          </a:bodyPr>
          <a:lstStyle>
            <a:lvl1pPr>
              <a:defRPr sz="4400">
                <a:solidFill>
                  <a:schemeClr val="bg1"/>
                </a:solidFill>
              </a:defRPr>
            </a:lvl1pPr>
          </a:lstStyle>
          <a:p>
            <a:r>
              <a:rPr lang="en-US" dirty="0"/>
              <a:t>Click to edit Master title style</a:t>
            </a:r>
          </a:p>
        </p:txBody>
      </p:sp>
      <p:sp>
        <p:nvSpPr>
          <p:cNvPr id="4" name="Slide Number Placeholder 5">
            <a:extLst>
              <a:ext uri="{FF2B5EF4-FFF2-40B4-BE49-F238E27FC236}">
                <a16:creationId xmlns:a16="http://schemas.microsoft.com/office/drawing/2014/main" id="{989AB48D-2CF8-FB85-6393-3718B85D4D77}"/>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1054075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xt and image 3">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5388DC40-E1AB-5396-14A7-92451090B229}"/>
              </a:ext>
            </a:extLst>
          </p:cNvPr>
          <p:cNvSpPr>
            <a:spLocks/>
          </p:cNvSpPr>
          <p:nvPr userDrawn="1"/>
        </p:nvSpPr>
        <p:spPr>
          <a:xfrm>
            <a:off x="-137350" y="0"/>
            <a:ext cx="12329350"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C9D92E9F-D942-3FE7-0AF8-BA469DF0F86C}"/>
              </a:ext>
            </a:extLst>
          </p:cNvPr>
          <p:cNvSpPr>
            <a:spLocks noGrp="1"/>
          </p:cNvSpPr>
          <p:nvPr>
            <p:ph type="pic" sz="quarter" idx="10"/>
          </p:nvPr>
        </p:nvSpPr>
        <p:spPr>
          <a:xfrm>
            <a:off x="855894" y="0"/>
            <a:ext cx="3897486" cy="6858000"/>
          </a:xfrm>
          <a:custGeom>
            <a:avLst/>
            <a:gdLst>
              <a:gd name="connsiteX0" fmla="*/ 0 w 4038600"/>
              <a:gd name="connsiteY0" fmla="*/ 0 h 5003800"/>
              <a:gd name="connsiteX1" fmla="*/ 4038600 w 4038600"/>
              <a:gd name="connsiteY1" fmla="*/ 0 h 5003800"/>
              <a:gd name="connsiteX2" fmla="*/ 4038600 w 4038600"/>
              <a:gd name="connsiteY2" fmla="*/ 5003800 h 5003800"/>
              <a:gd name="connsiteX3" fmla="*/ 0 w 4038600"/>
              <a:gd name="connsiteY3" fmla="*/ 5003800 h 5003800"/>
            </a:gdLst>
            <a:ahLst/>
            <a:cxnLst>
              <a:cxn ang="0">
                <a:pos x="connsiteX0" y="connsiteY0"/>
              </a:cxn>
              <a:cxn ang="0">
                <a:pos x="connsiteX1" y="connsiteY1"/>
              </a:cxn>
              <a:cxn ang="0">
                <a:pos x="connsiteX2" y="connsiteY2"/>
              </a:cxn>
              <a:cxn ang="0">
                <a:pos x="connsiteX3" y="connsiteY3"/>
              </a:cxn>
            </a:cxnLst>
            <a:rect l="l" t="t" r="r" b="b"/>
            <a:pathLst>
              <a:path w="4038600" h="5003800">
                <a:moveTo>
                  <a:pt x="0" y="0"/>
                </a:moveTo>
                <a:lnTo>
                  <a:pt x="4038600" y="0"/>
                </a:lnTo>
                <a:lnTo>
                  <a:pt x="4038600" y="5003800"/>
                </a:lnTo>
                <a:lnTo>
                  <a:pt x="0" y="5003800"/>
                </a:lnTo>
                <a:close/>
              </a:path>
            </a:pathLst>
          </a:custGeom>
        </p:spPr>
        <p:txBody>
          <a:bodyPr wrap="square">
            <a:noAutofit/>
          </a:bodyPr>
          <a:lstStyle/>
          <a:p>
            <a:endParaRPr lang="en-GB"/>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5101426" y="611762"/>
            <a:ext cx="5145556" cy="1179576"/>
          </a:xfrm>
        </p:spPr>
        <p:txBody>
          <a:bodyPr lIns="91440" tIns="45720" rIns="91440" bIns="45720" anchor="b">
            <a:noAutofit/>
          </a:bodyPr>
          <a:lstStyle>
            <a:lvl1pPr>
              <a:defRPr sz="4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101426" y="1934309"/>
            <a:ext cx="6294579" cy="4665783"/>
          </a:xfrm>
        </p:spPr>
        <p:txBody>
          <a:bodyPr/>
          <a:lstStyle>
            <a:lvl1pPr marL="0" indent="0">
              <a:lnSpc>
                <a:spcPct val="110000"/>
              </a:lnSpc>
              <a:buNone/>
              <a:defRPr sz="2000">
                <a:solidFill>
                  <a:schemeClr val="bg1"/>
                </a:solidFill>
              </a:defRPr>
            </a:lvl1pPr>
            <a:lvl2pPr marL="228600">
              <a:defRPr sz="1800">
                <a:solidFill>
                  <a:schemeClr val="bg1"/>
                </a:solidFill>
              </a:defRPr>
            </a:lvl2pPr>
            <a:lvl3pPr marL="457200">
              <a:defRPr sz="1600">
                <a:solidFill>
                  <a:schemeClr val="bg1"/>
                </a:solidFill>
              </a:defRPr>
            </a:lvl3pPr>
            <a:lvl4pPr marL="685800">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Placeholder 5">
            <a:extLst>
              <a:ext uri="{FF2B5EF4-FFF2-40B4-BE49-F238E27FC236}">
                <a16:creationId xmlns:a16="http://schemas.microsoft.com/office/drawing/2014/main" id="{AC222499-E758-7B89-1520-6DF5EF6C1094}"/>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1227513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only">
    <p:spTree>
      <p:nvGrpSpPr>
        <p:cNvPr id="1" name=""/>
        <p:cNvGrpSpPr/>
        <p:nvPr/>
      </p:nvGrpSpPr>
      <p:grpSpPr>
        <a:xfrm>
          <a:off x="0" y="0"/>
          <a:ext cx="0" cy="0"/>
          <a:chOff x="0" y="0"/>
          <a:chExt cx="0" cy="0"/>
        </a:xfrm>
      </p:grpSpPr>
      <p:sp>
        <p:nvSpPr>
          <p:cNvPr id="5" name="backround">
            <a:extLst>
              <a:ext uri="{FF2B5EF4-FFF2-40B4-BE49-F238E27FC236}">
                <a16:creationId xmlns:a16="http://schemas.microsoft.com/office/drawing/2014/main" id="{7EF555B4-D298-E5FD-5D14-945AEBBABFA9}"/>
              </a:ext>
            </a:extLst>
          </p:cNvPr>
          <p:cNvSpPr>
            <a:spLocks/>
          </p:cNvSpPr>
          <p:nvPr userDrawn="1"/>
        </p:nvSpPr>
        <p:spPr>
          <a:xfrm>
            <a:off x="0" y="0"/>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1137245" y="611762"/>
            <a:ext cx="9882446" cy="1179576"/>
          </a:xfrm>
        </p:spPr>
        <p:txBody>
          <a:bodyPr lIns="91440" tIns="45720" rIns="91440" bIns="45720" anchor="b">
            <a:normAutofit/>
          </a:bodyPr>
          <a:lstStyle>
            <a:lvl1pPr>
              <a:defRPr sz="4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1137246" y="1934309"/>
            <a:ext cx="9882446" cy="4665783"/>
          </a:xfrm>
        </p:spPr>
        <p:txBody>
          <a:bodyPr/>
          <a:lstStyle>
            <a:lvl1pPr marL="0" indent="0">
              <a:lnSpc>
                <a:spcPct val="110000"/>
              </a:lnSpc>
              <a:buNone/>
              <a:defRPr sz="2000">
                <a:solidFill>
                  <a:schemeClr val="bg1"/>
                </a:solidFill>
              </a:defRPr>
            </a:lvl1pPr>
            <a:lvl2pPr marL="228600">
              <a:defRPr sz="1800">
                <a:solidFill>
                  <a:schemeClr val="bg1"/>
                </a:solidFill>
              </a:defRPr>
            </a:lvl2pPr>
            <a:lvl3pPr marL="457200">
              <a:defRPr sz="1600">
                <a:solidFill>
                  <a:schemeClr val="bg1"/>
                </a:solidFill>
              </a:defRPr>
            </a:lvl3pPr>
            <a:lvl4pPr marL="685800">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a:extLst>
              <a:ext uri="{FF2B5EF4-FFF2-40B4-BE49-F238E27FC236}">
                <a16:creationId xmlns:a16="http://schemas.microsoft.com/office/drawing/2014/main" id="{F1C56B11-1E88-CDDD-F722-221FF6109001}"/>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17906147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C0D8278F-0D5B-279C-5063-BE42630DE4AA}"/>
              </a:ext>
            </a:extLst>
          </p:cNvPr>
          <p:cNvSpPr>
            <a:spLocks/>
          </p:cNvSpPr>
          <p:nvPr userDrawn="1"/>
        </p:nvSpPr>
        <p:spPr>
          <a:xfrm>
            <a:off x="0" y="0"/>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1137245" y="611762"/>
            <a:ext cx="9882446" cy="1179576"/>
          </a:xfrm>
        </p:spPr>
        <p:txBody>
          <a:bodyPr lIns="91440" tIns="45720" rIns="91440" bIns="45720" anchor="b">
            <a:normAutofit/>
          </a:bodyPr>
          <a:lstStyle>
            <a:lvl1pPr>
              <a:defRPr sz="4400">
                <a:solidFill>
                  <a:schemeClr val="bg1"/>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46DC2AAA-C652-19CE-6048-14F14CF0FF4A}"/>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388296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backround">
            <a:extLst>
              <a:ext uri="{FF2B5EF4-FFF2-40B4-BE49-F238E27FC236}">
                <a16:creationId xmlns:a16="http://schemas.microsoft.com/office/drawing/2014/main" id="{D42C6296-05FD-B7C9-555E-CBEFBBC1A4C0}"/>
              </a:ext>
            </a:extLst>
          </p:cNvPr>
          <p:cNvSpPr>
            <a:spLocks/>
          </p:cNvSpPr>
          <p:nvPr userDrawn="1"/>
        </p:nvSpPr>
        <p:spPr>
          <a:xfrm>
            <a:off x="0" y="0"/>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56388498-9F75-0290-CA61-707F6403A9B0}"/>
              </a:ext>
            </a:extLst>
          </p:cNvPr>
          <p:cNvSpPr>
            <a:spLocks noGrp="1"/>
          </p:cNvSpPr>
          <p:nvPr>
            <p:ph type="sldNum" sz="quarter" idx="4294967295"/>
          </p:nvPr>
        </p:nvSpPr>
        <p:spPr>
          <a:xfrm>
            <a:off x="73960" y="6430963"/>
            <a:ext cx="614419"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Tree>
    <p:extLst>
      <p:ext uri="{BB962C8B-B14F-4D97-AF65-F5344CB8AC3E}">
        <p14:creationId xmlns:p14="http://schemas.microsoft.com/office/powerpoint/2010/main" val="20313253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0EECC5-8FC2-E4C9-A2E4-6B3CED3A9B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AFFB31-8C8D-D84F-D136-05A645010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69D8C7-EC56-0341-3006-F677E76D79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ECFE2-4C2B-481B-8FC1-55268D7B3778}" type="datetimeFigureOut">
              <a:rPr lang="en-GB" smtClean="0"/>
              <a:t>23/03/2023</a:t>
            </a:fld>
            <a:endParaRPr lang="en-GB"/>
          </a:p>
        </p:txBody>
      </p:sp>
      <p:sp>
        <p:nvSpPr>
          <p:cNvPr id="5" name="Footer Placeholder 4">
            <a:extLst>
              <a:ext uri="{FF2B5EF4-FFF2-40B4-BE49-F238E27FC236}">
                <a16:creationId xmlns:a16="http://schemas.microsoft.com/office/drawing/2014/main" id="{A9EAA140-4FED-D7C3-A2CE-6BA959B87E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E70A13-F5D4-CC51-5CDE-6E484BC2CA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0FE27-6B85-4922-A756-769B0DB810E6}" type="slidenum">
              <a:rPr lang="en-GB" smtClean="0"/>
              <a:t>‹#›</a:t>
            </a:fld>
            <a:endParaRPr lang="en-GB"/>
          </a:p>
        </p:txBody>
      </p:sp>
    </p:spTree>
    <p:extLst>
      <p:ext uri="{BB962C8B-B14F-4D97-AF65-F5344CB8AC3E}">
        <p14:creationId xmlns:p14="http://schemas.microsoft.com/office/powerpoint/2010/main" val="3982578373"/>
      </p:ext>
    </p:extLst>
  </p:cSld>
  <p:clrMap bg1="lt1" tx1="dk1" bg2="lt2" tx2="dk2" accent1="accent1" accent2="accent2" accent3="accent3" accent4="accent4" accent5="accent5" accent6="accent6" hlink="hlink" folHlink="folHlink"/>
  <p:sldLayoutIdLst>
    <p:sldLayoutId id="2147483651" r:id="rId1"/>
    <p:sldLayoutId id="2147483671" r:id="rId2"/>
    <p:sldLayoutId id="2147483649" r:id="rId3"/>
    <p:sldLayoutId id="2147483668" r:id="rId4"/>
    <p:sldLayoutId id="2147483660" r:id="rId5"/>
    <p:sldLayoutId id="2147483661" r:id="rId6"/>
    <p:sldLayoutId id="2147483662" r:id="rId7"/>
    <p:sldLayoutId id="2147483663" r:id="rId8"/>
    <p:sldLayoutId id="2147483667" r:id="rId9"/>
    <p:sldLayoutId id="2147483669" r:id="rId10"/>
    <p:sldLayoutId id="2147483670" r:id="rId11"/>
    <p:sldLayoutId id="21474836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tiff"/><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tiff"/><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tiff"/><Relationship Id="rId5"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tiff"/><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tif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png"/><Relationship Id="rId16"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png"/><Relationship Id="rId1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jp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png"/><Relationship Id="rId1" Type="http://schemas.openxmlformats.org/officeDocument/2006/relationships/slideLayout" Target="../slideLayouts/slideLayout9.xml"/><Relationship Id="rId5" Type="http://schemas.openxmlformats.org/officeDocument/2006/relationships/image" Target="../media/image68.sv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hyperlink" Target="https://researchleap.com/corporate-governance-auditor-independence-small-economies/" TargetMode="External"/><Relationship Id="rId7" Type="http://schemas.openxmlformats.org/officeDocument/2006/relationships/hyperlink" Target="https://creativecommons.org/licenses/by/3.0/" TargetMode="External"/><Relationship Id="rId2" Type="http://schemas.openxmlformats.org/officeDocument/2006/relationships/image" Target="../media/image69.jpg"/><Relationship Id="rId1" Type="http://schemas.openxmlformats.org/officeDocument/2006/relationships/slideLayout" Target="../slideLayouts/slideLayout8.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6" name="Oval 5">
            <a:extLst>
              <a:ext uri="{FF2B5EF4-FFF2-40B4-BE49-F238E27FC236}">
                <a16:creationId xmlns:a16="http://schemas.microsoft.com/office/drawing/2014/main" id="{E3DB9383-F8A9-4F70-8AFB-7212A9DC190F}"/>
              </a:ext>
            </a:extLst>
          </p:cNvPr>
          <p:cNvSpPr/>
          <p:nvPr/>
        </p:nvSpPr>
        <p:spPr>
          <a:xfrm>
            <a:off x="-990813" y="-4034594"/>
            <a:ext cx="14173200" cy="141732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LT Std 45 Book"/>
              <a:ea typeface="+mn-ea"/>
              <a:cs typeface="+mn-cs"/>
            </a:endParaRPr>
          </a:p>
        </p:txBody>
      </p:sp>
      <p:sp useBgFill="1">
        <p:nvSpPr>
          <p:cNvPr id="7" name="Oval 6">
            <a:extLst>
              <a:ext uri="{FF2B5EF4-FFF2-40B4-BE49-F238E27FC236}">
                <a16:creationId xmlns:a16="http://schemas.microsoft.com/office/drawing/2014/main" id="{60D98C79-2E09-488A-9733-2E42D0BA9D1E}"/>
              </a:ext>
            </a:extLst>
          </p:cNvPr>
          <p:cNvSpPr/>
          <p:nvPr/>
        </p:nvSpPr>
        <p:spPr>
          <a:xfrm>
            <a:off x="0" y="-2667000"/>
            <a:ext cx="12192000" cy="12192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LT Std 45 Book"/>
              <a:ea typeface="+mn-ea"/>
              <a:cs typeface="+mn-cs"/>
            </a:endParaRPr>
          </a:p>
        </p:txBody>
      </p:sp>
      <p:sp useBgFill="1">
        <p:nvSpPr>
          <p:cNvPr id="8" name="Oval 7">
            <a:extLst>
              <a:ext uri="{FF2B5EF4-FFF2-40B4-BE49-F238E27FC236}">
                <a16:creationId xmlns:a16="http://schemas.microsoft.com/office/drawing/2014/main" id="{0D95DCE5-28C6-4508-9095-3F244DCF6B65}"/>
              </a:ext>
            </a:extLst>
          </p:cNvPr>
          <p:cNvSpPr/>
          <p:nvPr/>
        </p:nvSpPr>
        <p:spPr>
          <a:xfrm>
            <a:off x="1143000" y="-1524000"/>
            <a:ext cx="9906000" cy="9906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LT Std 45 Book"/>
              <a:ea typeface="+mn-ea"/>
              <a:cs typeface="+mn-cs"/>
            </a:endParaRPr>
          </a:p>
        </p:txBody>
      </p:sp>
      <p:sp useBgFill="1">
        <p:nvSpPr>
          <p:cNvPr id="9" name="Oval 8">
            <a:extLst>
              <a:ext uri="{FF2B5EF4-FFF2-40B4-BE49-F238E27FC236}">
                <a16:creationId xmlns:a16="http://schemas.microsoft.com/office/drawing/2014/main" id="{0EE2E6B2-07FA-4968-8BDA-05CDA1307185}"/>
              </a:ext>
            </a:extLst>
          </p:cNvPr>
          <p:cNvSpPr/>
          <p:nvPr/>
        </p:nvSpPr>
        <p:spPr>
          <a:xfrm>
            <a:off x="2457450" y="-209550"/>
            <a:ext cx="7277100" cy="7277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LT Std 45 Book"/>
              <a:ea typeface="+mn-ea"/>
              <a:cs typeface="+mn-cs"/>
            </a:endParaRPr>
          </a:p>
        </p:txBody>
      </p:sp>
      <p:sp useBgFill="1">
        <p:nvSpPr>
          <p:cNvPr id="10" name="Oval 9">
            <a:extLst>
              <a:ext uri="{FF2B5EF4-FFF2-40B4-BE49-F238E27FC236}">
                <a16:creationId xmlns:a16="http://schemas.microsoft.com/office/drawing/2014/main" id="{B58C5F0A-41BC-4E58-BEF0-73053E030989}"/>
              </a:ext>
            </a:extLst>
          </p:cNvPr>
          <p:cNvSpPr/>
          <p:nvPr/>
        </p:nvSpPr>
        <p:spPr>
          <a:xfrm>
            <a:off x="3600450" y="730250"/>
            <a:ext cx="4991100" cy="4991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LT Std 45 Book"/>
              <a:ea typeface="+mn-ea"/>
              <a:cs typeface="+mn-cs"/>
            </a:endParaRPr>
          </a:p>
        </p:txBody>
      </p:sp>
      <p:sp>
        <p:nvSpPr>
          <p:cNvPr id="20" name="Rectangle 19">
            <a:extLst>
              <a:ext uri="{FF2B5EF4-FFF2-40B4-BE49-F238E27FC236}">
                <a16:creationId xmlns:a16="http://schemas.microsoft.com/office/drawing/2014/main" id="{943221A0-BFAF-4F9C-8E00-44E7B299EB8B}"/>
              </a:ext>
            </a:extLst>
          </p:cNvPr>
          <p:cNvSpPr>
            <a:spLocks noGrp="1" noRot="1" noMove="1" noResize="1" noEditPoints="1" noAdjustHandles="1" noChangeArrowheads="1" noChangeShapeType="1"/>
          </p:cNvSpPr>
          <p:nvPr/>
        </p:nvSpPr>
        <p:spPr>
          <a:xfrm>
            <a:off x="0" y="0"/>
            <a:ext cx="12192000" cy="6865754"/>
          </a:xfrm>
          <a:prstGeom prst="rect">
            <a:avLst/>
          </a:prstGeom>
          <a:gradFill flip="none" rotWithShape="1">
            <a:gsLst>
              <a:gs pos="5000">
                <a:schemeClr val="accent4"/>
              </a:gs>
              <a:gs pos="55000">
                <a:srgbClr val="19589B">
                  <a:alpha val="73000"/>
                </a:srgbClr>
              </a:gs>
              <a:gs pos="29000">
                <a:srgbClr val="023E7D">
                  <a:alpha val="84000"/>
                </a:srgbClr>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LT Std 45 Book"/>
              <a:ea typeface="+mn-ea"/>
              <a:cs typeface="+mn-cs"/>
            </a:endParaRPr>
          </a:p>
        </p:txBody>
      </p:sp>
      <p:sp>
        <p:nvSpPr>
          <p:cNvPr id="30" name="Arc 29" hidden="1">
            <a:extLst>
              <a:ext uri="{FF2B5EF4-FFF2-40B4-BE49-F238E27FC236}">
                <a16:creationId xmlns:a16="http://schemas.microsoft.com/office/drawing/2014/main" id="{AFFC2F4B-B416-E5F2-05D0-CC1488AADC54}"/>
              </a:ext>
            </a:extLst>
          </p:cNvPr>
          <p:cNvSpPr/>
          <p:nvPr/>
        </p:nvSpPr>
        <p:spPr>
          <a:xfrm rot="15772941">
            <a:off x="4229326" y="730250"/>
            <a:ext cx="3838176" cy="3838176"/>
          </a:xfrm>
          <a:prstGeom prst="arc">
            <a:avLst>
              <a:gd name="adj1" fmla="val 14793183"/>
              <a:gd name="adj2" fmla="val 4350034"/>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LT Std 45 Book"/>
              <a:ea typeface="+mn-ea"/>
              <a:cs typeface="+mn-cs"/>
            </a:endParaRPr>
          </a:p>
        </p:txBody>
      </p:sp>
      <p:sp>
        <p:nvSpPr>
          <p:cNvPr id="31" name="Arc 30" hidden="1">
            <a:extLst>
              <a:ext uri="{FF2B5EF4-FFF2-40B4-BE49-F238E27FC236}">
                <a16:creationId xmlns:a16="http://schemas.microsoft.com/office/drawing/2014/main" id="{6894CA09-0ED9-11AD-CCB5-31F90BFA1C39}"/>
              </a:ext>
            </a:extLst>
          </p:cNvPr>
          <p:cNvSpPr/>
          <p:nvPr/>
        </p:nvSpPr>
        <p:spPr>
          <a:xfrm rot="13028924">
            <a:off x="4962601" y="1463524"/>
            <a:ext cx="2371627" cy="2371627"/>
          </a:xfrm>
          <a:prstGeom prst="arc">
            <a:avLst>
              <a:gd name="adj1" fmla="val 5072778"/>
              <a:gd name="adj2" fmla="val 18881549"/>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LT Std 45 Book"/>
              <a:ea typeface="+mn-ea"/>
              <a:cs typeface="+mn-cs"/>
            </a:endParaRPr>
          </a:p>
        </p:txBody>
      </p:sp>
      <p:grpSp>
        <p:nvGrpSpPr>
          <p:cNvPr id="35" name="Group 34">
            <a:extLst>
              <a:ext uri="{FF2B5EF4-FFF2-40B4-BE49-F238E27FC236}">
                <a16:creationId xmlns:a16="http://schemas.microsoft.com/office/drawing/2014/main" id="{A5F1C39E-2765-46AA-6498-F4357C6A3677}"/>
              </a:ext>
            </a:extLst>
          </p:cNvPr>
          <p:cNvGrpSpPr/>
          <p:nvPr/>
        </p:nvGrpSpPr>
        <p:grpSpPr>
          <a:xfrm>
            <a:off x="7564501" y="859310"/>
            <a:ext cx="458887" cy="434244"/>
            <a:chOff x="7090149" y="1027662"/>
            <a:chExt cx="403448" cy="381782"/>
          </a:xfrm>
          <a:gradFill>
            <a:gsLst>
              <a:gs pos="0">
                <a:schemeClr val="bg2">
                  <a:lumMod val="90000"/>
                </a:schemeClr>
              </a:gs>
              <a:gs pos="52000">
                <a:schemeClr val="bg2"/>
              </a:gs>
              <a:gs pos="100000">
                <a:schemeClr val="bg2">
                  <a:lumMod val="90000"/>
                </a:schemeClr>
              </a:gs>
            </a:gsLst>
            <a:lin ang="5400000" scaled="1"/>
          </a:gradFill>
        </p:grpSpPr>
        <p:sp>
          <p:nvSpPr>
            <p:cNvPr id="36" name="dot 1">
              <a:extLst>
                <a:ext uri="{FF2B5EF4-FFF2-40B4-BE49-F238E27FC236}">
                  <a16:creationId xmlns:a16="http://schemas.microsoft.com/office/drawing/2014/main" id="{111D5CA8-9280-C895-86DE-EF48D47071A9}"/>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LT Std 45 Book"/>
                <a:ea typeface="+mn-ea"/>
                <a:cs typeface="+mn-cs"/>
              </a:endParaRPr>
            </a:p>
          </p:txBody>
        </p:sp>
        <p:sp>
          <p:nvSpPr>
            <p:cNvPr id="37" name="plus 1">
              <a:extLst>
                <a:ext uri="{FF2B5EF4-FFF2-40B4-BE49-F238E27FC236}">
                  <a16:creationId xmlns:a16="http://schemas.microsoft.com/office/drawing/2014/main" id="{473EFE1D-6B08-0F30-50A8-88CD6329E6BB}"/>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LT Std 45 Book"/>
                <a:ea typeface="+mn-ea"/>
                <a:cs typeface="+mn-cs"/>
              </a:endParaRPr>
            </a:p>
          </p:txBody>
        </p:sp>
      </p:grpSp>
      <p:grpSp>
        <p:nvGrpSpPr>
          <p:cNvPr id="38" name="Group 37">
            <a:extLst>
              <a:ext uri="{FF2B5EF4-FFF2-40B4-BE49-F238E27FC236}">
                <a16:creationId xmlns:a16="http://schemas.microsoft.com/office/drawing/2014/main" id="{87D9F69B-64AA-670E-7F19-5C0CF5A4EED9}"/>
              </a:ext>
            </a:extLst>
          </p:cNvPr>
          <p:cNvGrpSpPr/>
          <p:nvPr/>
        </p:nvGrpSpPr>
        <p:grpSpPr>
          <a:xfrm>
            <a:off x="3558403" y="2893861"/>
            <a:ext cx="458887" cy="434244"/>
            <a:chOff x="7090149" y="1027662"/>
            <a:chExt cx="403448" cy="381782"/>
          </a:xfrm>
        </p:grpSpPr>
        <p:sp>
          <p:nvSpPr>
            <p:cNvPr id="39" name="dot 1">
              <a:extLst>
                <a:ext uri="{FF2B5EF4-FFF2-40B4-BE49-F238E27FC236}">
                  <a16:creationId xmlns:a16="http://schemas.microsoft.com/office/drawing/2014/main" id="{F204CE82-2B5E-5B2C-6C28-A02427204D48}"/>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adFill>
              <a:gsLst>
                <a:gs pos="0">
                  <a:schemeClr val="bg2">
                    <a:lumMod val="90000"/>
                  </a:schemeClr>
                </a:gs>
                <a:gs pos="52000">
                  <a:schemeClr val="bg2"/>
                </a:gs>
                <a:gs pos="100000">
                  <a:schemeClr val="bg2">
                    <a:lumMod val="90000"/>
                  </a:schemeClr>
                </a:gs>
              </a:gsLst>
              <a:lin ang="5400000" scaled="1"/>
            </a:gra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LT Std 45 Book"/>
                <a:ea typeface="+mn-ea"/>
                <a:cs typeface="+mn-cs"/>
              </a:endParaRPr>
            </a:p>
          </p:txBody>
        </p:sp>
        <p:sp>
          <p:nvSpPr>
            <p:cNvPr id="40" name="plus 1">
              <a:extLst>
                <a:ext uri="{FF2B5EF4-FFF2-40B4-BE49-F238E27FC236}">
                  <a16:creationId xmlns:a16="http://schemas.microsoft.com/office/drawing/2014/main" id="{E85F70E2-66A4-5414-0EA5-08D3172B1D79}"/>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adFill>
              <a:gsLst>
                <a:gs pos="0">
                  <a:schemeClr val="bg2">
                    <a:lumMod val="90000"/>
                  </a:schemeClr>
                </a:gs>
                <a:gs pos="52000">
                  <a:schemeClr val="bg2"/>
                </a:gs>
                <a:gs pos="100000">
                  <a:schemeClr val="bg2">
                    <a:lumMod val="90000"/>
                  </a:schemeClr>
                </a:gs>
              </a:gsLst>
              <a:lin ang="5400000" scaled="1"/>
            </a:gra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LT Std 45 Book"/>
                <a:ea typeface="+mn-ea"/>
                <a:cs typeface="+mn-cs"/>
              </a:endParaRPr>
            </a:p>
          </p:txBody>
        </p:sp>
      </p:grpSp>
      <p:pic>
        <p:nvPicPr>
          <p:cNvPr id="44" name="Picture 43" descr="Logo&#10;&#10;Description automatically generated">
            <a:extLst>
              <a:ext uri="{FF2B5EF4-FFF2-40B4-BE49-F238E27FC236}">
                <a16:creationId xmlns:a16="http://schemas.microsoft.com/office/drawing/2014/main" id="{182FF32E-F544-052D-9C63-B842B3557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2008" y="2042896"/>
            <a:ext cx="1147984" cy="1147984"/>
          </a:xfrm>
          <a:prstGeom prst="rect">
            <a:avLst/>
          </a:prstGeom>
          <a:effectLst>
            <a:outerShdw blurRad="152400" dist="38100" dir="2700000" algn="tl" rotWithShape="0">
              <a:prstClr val="black">
                <a:alpha val="7000"/>
              </a:prstClr>
            </a:outerShdw>
          </a:effectLst>
        </p:spPr>
      </p:pic>
      <p:sp>
        <p:nvSpPr>
          <p:cNvPr id="45" name="Arc 44" hidden="1">
            <a:extLst>
              <a:ext uri="{FF2B5EF4-FFF2-40B4-BE49-F238E27FC236}">
                <a16:creationId xmlns:a16="http://schemas.microsoft.com/office/drawing/2014/main" id="{BEF4B7F2-E258-A13C-34D5-778A4156A7CE}"/>
              </a:ext>
            </a:extLst>
          </p:cNvPr>
          <p:cNvSpPr/>
          <p:nvPr/>
        </p:nvSpPr>
        <p:spPr>
          <a:xfrm rot="7490840">
            <a:off x="5316973" y="1817897"/>
            <a:ext cx="1662883" cy="1662883"/>
          </a:xfrm>
          <a:prstGeom prst="arc">
            <a:avLst>
              <a:gd name="adj1" fmla="val 1207227"/>
              <a:gd name="adj2" fmla="val 17873351"/>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LT Std 45 Book"/>
              <a:ea typeface="+mn-ea"/>
              <a:cs typeface="+mn-cs"/>
            </a:endParaRPr>
          </a:p>
        </p:txBody>
      </p:sp>
      <p:grpSp>
        <p:nvGrpSpPr>
          <p:cNvPr id="56" name="Group 55">
            <a:extLst>
              <a:ext uri="{FF2B5EF4-FFF2-40B4-BE49-F238E27FC236}">
                <a16:creationId xmlns:a16="http://schemas.microsoft.com/office/drawing/2014/main" id="{317C6BA5-189B-FC08-5576-2A2DA43ADCCA}"/>
              </a:ext>
            </a:extLst>
          </p:cNvPr>
          <p:cNvGrpSpPr/>
          <p:nvPr/>
        </p:nvGrpSpPr>
        <p:grpSpPr>
          <a:xfrm rot="15300000" flipH="1">
            <a:off x="4268696" y="718903"/>
            <a:ext cx="3797188" cy="3797188"/>
            <a:chOff x="9989883" y="4654296"/>
            <a:chExt cx="4407408" cy="4407408"/>
          </a:xfrm>
        </p:grpSpPr>
        <p:sp>
          <p:nvSpPr>
            <p:cNvPr id="57" name="Oval 56">
              <a:extLst>
                <a:ext uri="{FF2B5EF4-FFF2-40B4-BE49-F238E27FC236}">
                  <a16:creationId xmlns:a16="http://schemas.microsoft.com/office/drawing/2014/main" id="{A09D1A3C-6C75-C7BD-3839-AC6050E33C04}"/>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venir LT Std 45 Book"/>
                <a:ea typeface="+mn-ea"/>
                <a:cs typeface="+mn-cs"/>
              </a:endParaRPr>
            </a:p>
          </p:txBody>
        </p:sp>
        <p:sp>
          <p:nvSpPr>
            <p:cNvPr id="58" name="Arc 57">
              <a:extLst>
                <a:ext uri="{FF2B5EF4-FFF2-40B4-BE49-F238E27FC236}">
                  <a16:creationId xmlns:a16="http://schemas.microsoft.com/office/drawing/2014/main" id="{3523D6A8-D70E-B442-EF8E-CC82AD4257DE}"/>
                </a:ext>
              </a:extLst>
            </p:cNvPr>
            <p:cNvSpPr/>
            <p:nvPr/>
          </p:nvSpPr>
          <p:spPr>
            <a:xfrm>
              <a:off x="9991545" y="4654296"/>
              <a:ext cx="4405746" cy="4405746"/>
            </a:xfrm>
            <a:prstGeom prst="arc">
              <a:avLst>
                <a:gd name="adj1" fmla="val 6222262"/>
                <a:gd name="adj2" fmla="val 16422109"/>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LT Std 45 Book"/>
                <a:ea typeface="+mn-ea"/>
                <a:cs typeface="+mn-cs"/>
              </a:endParaRPr>
            </a:p>
          </p:txBody>
        </p:sp>
      </p:grpSp>
      <p:grpSp>
        <p:nvGrpSpPr>
          <p:cNvPr id="59" name="Group 58">
            <a:extLst>
              <a:ext uri="{FF2B5EF4-FFF2-40B4-BE49-F238E27FC236}">
                <a16:creationId xmlns:a16="http://schemas.microsoft.com/office/drawing/2014/main" id="{1BB2E519-B81E-6B2B-45B1-11E89FCAF986}"/>
              </a:ext>
            </a:extLst>
          </p:cNvPr>
          <p:cNvGrpSpPr/>
          <p:nvPr/>
        </p:nvGrpSpPr>
        <p:grpSpPr>
          <a:xfrm rot="18364059">
            <a:off x="5009866" y="1460073"/>
            <a:ext cx="2314849" cy="2314849"/>
            <a:chOff x="9989883" y="4654296"/>
            <a:chExt cx="4407408" cy="4407408"/>
          </a:xfrm>
        </p:grpSpPr>
        <p:sp>
          <p:nvSpPr>
            <p:cNvPr id="60" name="Oval 59">
              <a:extLst>
                <a:ext uri="{FF2B5EF4-FFF2-40B4-BE49-F238E27FC236}">
                  <a16:creationId xmlns:a16="http://schemas.microsoft.com/office/drawing/2014/main" id="{D4BC2D4A-70ED-5C27-2F1F-BC5EE24F70B8}"/>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venir LT Std 45 Book"/>
                <a:ea typeface="+mn-ea"/>
                <a:cs typeface="+mn-cs"/>
              </a:endParaRPr>
            </a:p>
          </p:txBody>
        </p:sp>
        <p:sp>
          <p:nvSpPr>
            <p:cNvPr id="61" name="Arc 60">
              <a:extLst>
                <a:ext uri="{FF2B5EF4-FFF2-40B4-BE49-F238E27FC236}">
                  <a16:creationId xmlns:a16="http://schemas.microsoft.com/office/drawing/2014/main" id="{A51DBB04-8FFE-28C5-63B7-F543797AF683}"/>
                </a:ext>
              </a:extLst>
            </p:cNvPr>
            <p:cNvSpPr/>
            <p:nvPr/>
          </p:nvSpPr>
          <p:spPr>
            <a:xfrm>
              <a:off x="9991545" y="4654296"/>
              <a:ext cx="4405746" cy="4405746"/>
            </a:xfrm>
            <a:prstGeom prst="arc">
              <a:avLst>
                <a:gd name="adj1" fmla="val 17860280"/>
                <a:gd name="adj2" fmla="val 5907581"/>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LT Std 45 Book"/>
                <a:ea typeface="+mn-ea"/>
                <a:cs typeface="+mn-cs"/>
              </a:endParaRPr>
            </a:p>
          </p:txBody>
        </p:sp>
      </p:grpSp>
      <p:sp>
        <p:nvSpPr>
          <p:cNvPr id="47" name="Title 1">
            <a:extLst>
              <a:ext uri="{FF2B5EF4-FFF2-40B4-BE49-F238E27FC236}">
                <a16:creationId xmlns:a16="http://schemas.microsoft.com/office/drawing/2014/main" id="{7D9F8CD4-9776-EBFC-0504-2C902D81D481}"/>
              </a:ext>
            </a:extLst>
          </p:cNvPr>
          <p:cNvSpPr txBox="1">
            <a:spLocks/>
          </p:cNvSpPr>
          <p:nvPr/>
        </p:nvSpPr>
        <p:spPr>
          <a:xfrm>
            <a:off x="1523787" y="3545136"/>
            <a:ext cx="9144000" cy="1802115"/>
          </a:xfrm>
          <a:prstGeom prst="rect">
            <a:avLst/>
          </a:prstGeom>
        </p:spPr>
        <p:txBody>
          <a:bodyPr vert="horz" lIns="91440" tIns="45720" rIns="91440" bIns="45720" rtlCol="0" anchor="b">
            <a:normAutofit/>
          </a:bodyPr>
          <a:lstStyle>
            <a:lvl1pPr algn="ctr">
              <a:lnSpc>
                <a:spcPct val="90000"/>
              </a:lnSpc>
              <a:spcBef>
                <a:spcPct val="0"/>
              </a:spcBef>
              <a:buNone/>
              <a:defRPr sz="38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u="none" strike="noStrike" kern="1200" cap="none" spc="0" normalizeH="0" baseline="0" noProof="0" dirty="0">
                <a:ln>
                  <a:noFill/>
                </a:ln>
                <a:solidFill>
                  <a:prstClr val="white"/>
                </a:solidFill>
                <a:effectLst>
                  <a:outerShdw blurRad="228600" dist="38100" dir="2700000" algn="tl">
                    <a:srgbClr val="000000">
                      <a:alpha val="17000"/>
                    </a:srgbClr>
                  </a:outerShdw>
                </a:effectLst>
                <a:uLnTx/>
                <a:uFillTx/>
                <a:latin typeface="Avenir Light" panose="020B0402020203020204" pitchFamily="34" charset="77"/>
              </a:rPr>
              <a:t>Introducing TCM</a:t>
            </a:r>
            <a:endParaRPr kumimoji="0" lang="en-GB" sz="3800" u="none" strike="noStrike" kern="1200" cap="none" spc="0" normalizeH="0" noProof="0" dirty="0">
              <a:ln>
                <a:noFill/>
              </a:ln>
              <a:solidFill>
                <a:prstClr val="white"/>
              </a:solidFill>
              <a:effectLst>
                <a:outerShdw blurRad="228600" dist="38100" dir="2700000" algn="tl">
                  <a:srgbClr val="000000">
                    <a:alpha val="17000"/>
                  </a:srgbClr>
                </a:outerShdw>
              </a:effectLst>
              <a:uLnTx/>
              <a:uFillTx/>
              <a:latin typeface="Avenir Light" panose="020B0402020203020204" pitchFamily="34" charset="77"/>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800" b="0" i="0" u="none" strike="noStrike" kern="1200" cap="none" spc="0" normalizeH="0" baseline="0" noProof="0" dirty="0">
              <a:ln>
                <a:noFill/>
              </a:ln>
              <a:solidFill>
                <a:prstClr val="white"/>
              </a:solidFill>
              <a:effectLst>
                <a:outerShdw blurRad="228600" dist="38100" dir="2700000" algn="tl">
                  <a:srgbClr val="000000">
                    <a:alpha val="17000"/>
                  </a:srgbClr>
                </a:outerShdw>
              </a:effectLst>
              <a:uLnTx/>
              <a:uFillTx/>
              <a:latin typeface="Avenir LT Std 65 Medium"/>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en-GB" sz="2600" i="1" dirty="0">
                <a:solidFill>
                  <a:schemeClr val="accent2"/>
                </a:solidFill>
                <a:effectLst>
                  <a:outerShdw blurRad="228600" dist="38100" dir="2700000" algn="tl">
                    <a:srgbClr val="000000">
                      <a:alpha val="17000"/>
                    </a:srgbClr>
                  </a:outerShdw>
                </a:effectLst>
                <a:latin typeface="Avenir Oblique" panose="02000503020000020003" pitchFamily="2" charset="0"/>
              </a:rPr>
              <a:t>The NonStop Service Experts</a:t>
            </a:r>
            <a:endParaRPr kumimoji="0" lang="en-GB" sz="2600" i="1" u="none" strike="noStrike" kern="1200" cap="none" spc="0" normalizeH="0" baseline="0" noProof="0" dirty="0">
              <a:ln>
                <a:noFill/>
              </a:ln>
              <a:solidFill>
                <a:schemeClr val="accent2"/>
              </a:solidFill>
              <a:effectLst>
                <a:outerShdw blurRad="228600" dist="38100" dir="2700000" algn="tl">
                  <a:srgbClr val="000000">
                    <a:alpha val="17000"/>
                  </a:srgbClr>
                </a:outerShdw>
              </a:effectLst>
              <a:uLnTx/>
              <a:uFillTx/>
              <a:latin typeface="Avenir Oblique" panose="02000503020000020003" pitchFamily="2" charset="0"/>
            </a:endParaRPr>
          </a:p>
        </p:txBody>
      </p:sp>
      <p:grpSp>
        <p:nvGrpSpPr>
          <p:cNvPr id="62" name="Group 61">
            <a:extLst>
              <a:ext uri="{FF2B5EF4-FFF2-40B4-BE49-F238E27FC236}">
                <a16:creationId xmlns:a16="http://schemas.microsoft.com/office/drawing/2014/main" id="{323FE062-566D-F619-A28A-1F43A09DDE02}"/>
              </a:ext>
            </a:extLst>
          </p:cNvPr>
          <p:cNvGrpSpPr/>
          <p:nvPr/>
        </p:nvGrpSpPr>
        <p:grpSpPr>
          <a:xfrm rot="15300000" flipH="1">
            <a:off x="5300432" y="1821320"/>
            <a:ext cx="1591135" cy="1591135"/>
            <a:chOff x="9989883" y="4654296"/>
            <a:chExt cx="4407408" cy="4407408"/>
          </a:xfrm>
        </p:grpSpPr>
        <p:sp>
          <p:nvSpPr>
            <p:cNvPr id="63" name="Oval 62">
              <a:extLst>
                <a:ext uri="{FF2B5EF4-FFF2-40B4-BE49-F238E27FC236}">
                  <a16:creationId xmlns:a16="http://schemas.microsoft.com/office/drawing/2014/main" id="{414BF48B-AE61-99CA-463B-796F2336A269}"/>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venir LT Std 45 Book"/>
                <a:ea typeface="+mn-ea"/>
                <a:cs typeface="+mn-cs"/>
              </a:endParaRPr>
            </a:p>
          </p:txBody>
        </p:sp>
        <p:sp>
          <p:nvSpPr>
            <p:cNvPr id="64" name="Arc 63">
              <a:extLst>
                <a:ext uri="{FF2B5EF4-FFF2-40B4-BE49-F238E27FC236}">
                  <a16:creationId xmlns:a16="http://schemas.microsoft.com/office/drawing/2014/main" id="{85E68FD6-2FFC-AF23-EFD7-8C15F5CFD491}"/>
                </a:ext>
              </a:extLst>
            </p:cNvPr>
            <p:cNvSpPr/>
            <p:nvPr/>
          </p:nvSpPr>
          <p:spPr>
            <a:xfrm>
              <a:off x="9991545" y="4654296"/>
              <a:ext cx="4405746" cy="4405746"/>
            </a:xfrm>
            <a:prstGeom prst="arc">
              <a:avLst>
                <a:gd name="adj1" fmla="val 5684444"/>
                <a:gd name="adj2" fmla="val 20976198"/>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LT Std 45 Book"/>
                <a:ea typeface="+mn-ea"/>
                <a:cs typeface="+mn-cs"/>
              </a:endParaRPr>
            </a:p>
          </p:txBody>
        </p:sp>
      </p:grpSp>
      <p:sp>
        <p:nvSpPr>
          <p:cNvPr id="2" name="TextBox 1">
            <a:extLst>
              <a:ext uri="{FF2B5EF4-FFF2-40B4-BE49-F238E27FC236}">
                <a16:creationId xmlns:a16="http://schemas.microsoft.com/office/drawing/2014/main" id="{6F026797-4EE5-3B23-8AB9-C3C98495CB07}"/>
              </a:ext>
            </a:extLst>
          </p:cNvPr>
          <p:cNvSpPr txBox="1">
            <a:spLocks/>
          </p:cNvSpPr>
          <p:nvPr/>
        </p:nvSpPr>
        <p:spPr>
          <a:xfrm>
            <a:off x="1213784" y="6018596"/>
            <a:ext cx="9906000" cy="281602"/>
          </a:xfrm>
          <a:prstGeom prst="rect">
            <a:avLst/>
          </a:prstGeom>
        </p:spPr>
        <p:txBody>
          <a:bodyPr vert="horz" lIns="91440" tIns="45720" rIns="91440" bIns="45720" rtlCol="0">
            <a:normAutofit/>
          </a:bodyPr>
          <a:lstStyle>
            <a:lvl1pPr indent="0" algn="ctr">
              <a:lnSpc>
                <a:spcPct val="90000"/>
              </a:lnSpc>
              <a:spcBef>
                <a:spcPts val="1000"/>
              </a:spcBef>
              <a:buFont typeface="Arial" panose="020B0604020202020204" pitchFamily="34" charset="0"/>
              <a:buNone/>
              <a:defRPr>
                <a:solidFill>
                  <a:schemeClr val="bg1"/>
                </a:solidFill>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GB" sz="1050" dirty="0">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200" dirty="0">
              <a:effectLst>
                <a:outerShdw blurRad="127000" dist="38100" algn="l" rotWithShape="0">
                  <a:prstClr val="black">
                    <a:alpha val="23000"/>
                  </a:prstClr>
                </a:outerShdw>
              </a:effectLst>
              <a:latin typeface="Avenir LT Std 35 Light" panose="020B0402020203020204" pitchFamily="34" charset="0"/>
            </a:endParaRPr>
          </a:p>
          <a:p>
            <a:endParaRPr lang="en-GB" dirty="0"/>
          </a:p>
        </p:txBody>
      </p:sp>
    </p:spTree>
    <p:extLst>
      <p:ext uri="{BB962C8B-B14F-4D97-AF65-F5344CB8AC3E}">
        <p14:creationId xmlns:p14="http://schemas.microsoft.com/office/powerpoint/2010/main" val="142296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autoRev="1" fill="hold" grpId="0" nodeType="withEffect">
                                  <p:stCondLst>
                                    <p:cond delay="0"/>
                                  </p:stCondLst>
                                  <p:childTnLst>
                                    <p:animScale>
                                      <p:cBhvr>
                                        <p:cTn id="6" dur="1250" fill="hold"/>
                                        <p:tgtEl>
                                          <p:spTgt spid="10"/>
                                        </p:tgtEl>
                                      </p:cBhvr>
                                      <p:by x="150000" y="150000"/>
                                    </p:animScale>
                                  </p:childTnLst>
                                </p:cTn>
                              </p:par>
                              <p:par>
                                <p:cTn id="7" presetID="6" presetClass="emph" presetSubtype="0" accel="50000" decel="50000" autoRev="1" fill="hold" grpId="0" nodeType="withEffect">
                                  <p:stCondLst>
                                    <p:cond delay="100"/>
                                  </p:stCondLst>
                                  <p:childTnLst>
                                    <p:animScale>
                                      <p:cBhvr>
                                        <p:cTn id="8" dur="1250" fill="hold"/>
                                        <p:tgtEl>
                                          <p:spTgt spid="9"/>
                                        </p:tgtEl>
                                      </p:cBhvr>
                                      <p:by x="150000" y="150000"/>
                                    </p:animScale>
                                  </p:childTnLst>
                                </p:cTn>
                              </p:par>
                              <p:par>
                                <p:cTn id="9" presetID="6" presetClass="emph" presetSubtype="0" accel="50000" decel="50000" autoRev="1" fill="hold" grpId="0" nodeType="withEffect">
                                  <p:stCondLst>
                                    <p:cond delay="200"/>
                                  </p:stCondLst>
                                  <p:childTnLst>
                                    <p:animScale>
                                      <p:cBhvr>
                                        <p:cTn id="10" dur="1250" fill="hold"/>
                                        <p:tgtEl>
                                          <p:spTgt spid="8"/>
                                        </p:tgtEl>
                                      </p:cBhvr>
                                      <p:by x="150000" y="150000"/>
                                    </p:animScale>
                                  </p:childTnLst>
                                </p:cTn>
                              </p:par>
                              <p:par>
                                <p:cTn id="11" presetID="6" presetClass="emph" presetSubtype="0" accel="50000" decel="50000" autoRev="1" fill="hold" grpId="0" nodeType="withEffect">
                                  <p:stCondLst>
                                    <p:cond delay="300"/>
                                  </p:stCondLst>
                                  <p:childTnLst>
                                    <p:animScale>
                                      <p:cBhvr>
                                        <p:cTn id="12" dur="1250" fill="hold"/>
                                        <p:tgtEl>
                                          <p:spTgt spid="7"/>
                                        </p:tgtEl>
                                      </p:cBhvr>
                                      <p:by x="150000" y="150000"/>
                                    </p:animScale>
                                  </p:childTnLst>
                                </p:cTn>
                              </p:par>
                              <p:par>
                                <p:cTn id="13" presetID="6" presetClass="emph" presetSubtype="0" accel="50000" decel="50000" autoRev="1" fill="hold" grpId="0" nodeType="withEffect">
                                  <p:stCondLst>
                                    <p:cond delay="400"/>
                                  </p:stCondLst>
                                  <p:childTnLst>
                                    <p:animScale>
                                      <p:cBhvr>
                                        <p:cTn id="14" dur="1250" fill="hold"/>
                                        <p:tgtEl>
                                          <p:spTgt spid="6"/>
                                        </p:tgtEl>
                                      </p:cBhvr>
                                      <p:by x="150000" y="150000"/>
                                    </p:animScale>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50"/>
                                  </p:stCondLst>
                                  <p:childTnLst>
                                    <p:set>
                                      <p:cBhvr>
                                        <p:cTn id="21" dur="1" fill="hold">
                                          <p:stCondLst>
                                            <p:cond delay="0"/>
                                          </p:stCondLst>
                                        </p:cTn>
                                        <p:tgtEl>
                                          <p:spTgt spid="62"/>
                                        </p:tgtEl>
                                        <p:attrNameLst>
                                          <p:attrName>style.visibility</p:attrName>
                                        </p:attrNameLst>
                                      </p:cBhvr>
                                      <p:to>
                                        <p:strVal val="visible"/>
                                      </p:to>
                                    </p:set>
                                    <p:anim calcmode="lin" valueType="num">
                                      <p:cBhvr>
                                        <p:cTn id="22" dur="500" fill="hold"/>
                                        <p:tgtEl>
                                          <p:spTgt spid="62"/>
                                        </p:tgtEl>
                                        <p:attrNameLst>
                                          <p:attrName>ppt_w</p:attrName>
                                        </p:attrNameLst>
                                      </p:cBhvr>
                                      <p:tavLst>
                                        <p:tav tm="0">
                                          <p:val>
                                            <p:fltVal val="0"/>
                                          </p:val>
                                        </p:tav>
                                        <p:tav tm="100000">
                                          <p:val>
                                            <p:strVal val="#ppt_w"/>
                                          </p:val>
                                        </p:tav>
                                      </p:tavLst>
                                    </p:anim>
                                    <p:anim calcmode="lin" valueType="num">
                                      <p:cBhvr>
                                        <p:cTn id="23" dur="500" fill="hold"/>
                                        <p:tgtEl>
                                          <p:spTgt spid="62"/>
                                        </p:tgtEl>
                                        <p:attrNameLst>
                                          <p:attrName>ppt_h</p:attrName>
                                        </p:attrNameLst>
                                      </p:cBhvr>
                                      <p:tavLst>
                                        <p:tav tm="0">
                                          <p:val>
                                            <p:fltVal val="0"/>
                                          </p:val>
                                        </p:tav>
                                        <p:tav tm="100000">
                                          <p:val>
                                            <p:strVal val="#ppt_h"/>
                                          </p:val>
                                        </p:tav>
                                      </p:tavLst>
                                    </p:anim>
                                    <p:animEffect transition="in" filter="fade">
                                      <p:cBhvr>
                                        <p:cTn id="24" dur="500"/>
                                        <p:tgtEl>
                                          <p:spTgt spid="62"/>
                                        </p:tgtEl>
                                      </p:cBhvr>
                                    </p:animEffect>
                                  </p:childTnLst>
                                </p:cTn>
                              </p:par>
                              <p:par>
                                <p:cTn id="25" presetID="53" presetClass="entr" presetSubtype="16" fill="hold" nodeType="withEffect">
                                  <p:stCondLst>
                                    <p:cond delay="100"/>
                                  </p:stCondLst>
                                  <p:childTnLst>
                                    <p:set>
                                      <p:cBhvr>
                                        <p:cTn id="26" dur="1" fill="hold">
                                          <p:stCondLst>
                                            <p:cond delay="0"/>
                                          </p:stCondLst>
                                        </p:cTn>
                                        <p:tgtEl>
                                          <p:spTgt spid="59"/>
                                        </p:tgtEl>
                                        <p:attrNameLst>
                                          <p:attrName>style.visibility</p:attrName>
                                        </p:attrNameLst>
                                      </p:cBhvr>
                                      <p:to>
                                        <p:strVal val="visible"/>
                                      </p:to>
                                    </p:set>
                                    <p:anim calcmode="lin" valueType="num">
                                      <p:cBhvr>
                                        <p:cTn id="27" dur="500" fill="hold"/>
                                        <p:tgtEl>
                                          <p:spTgt spid="59"/>
                                        </p:tgtEl>
                                        <p:attrNameLst>
                                          <p:attrName>ppt_w</p:attrName>
                                        </p:attrNameLst>
                                      </p:cBhvr>
                                      <p:tavLst>
                                        <p:tav tm="0">
                                          <p:val>
                                            <p:fltVal val="0"/>
                                          </p:val>
                                        </p:tav>
                                        <p:tav tm="100000">
                                          <p:val>
                                            <p:strVal val="#ppt_w"/>
                                          </p:val>
                                        </p:tav>
                                      </p:tavLst>
                                    </p:anim>
                                    <p:anim calcmode="lin" valueType="num">
                                      <p:cBhvr>
                                        <p:cTn id="28" dur="500" fill="hold"/>
                                        <p:tgtEl>
                                          <p:spTgt spid="59"/>
                                        </p:tgtEl>
                                        <p:attrNameLst>
                                          <p:attrName>ppt_h</p:attrName>
                                        </p:attrNameLst>
                                      </p:cBhvr>
                                      <p:tavLst>
                                        <p:tav tm="0">
                                          <p:val>
                                            <p:fltVal val="0"/>
                                          </p:val>
                                        </p:tav>
                                        <p:tav tm="100000">
                                          <p:val>
                                            <p:strVal val="#ppt_h"/>
                                          </p:val>
                                        </p:tav>
                                      </p:tavLst>
                                    </p:anim>
                                    <p:animEffect transition="in" filter="fade">
                                      <p:cBhvr>
                                        <p:cTn id="29" dur="500"/>
                                        <p:tgtEl>
                                          <p:spTgt spid="59"/>
                                        </p:tgtEl>
                                      </p:cBhvr>
                                    </p:animEffect>
                                  </p:childTnLst>
                                </p:cTn>
                              </p:par>
                              <p:par>
                                <p:cTn id="30" presetID="53" presetClass="entr" presetSubtype="16" fill="hold" nodeType="withEffect">
                                  <p:stCondLst>
                                    <p:cond delay="15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15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10" presetClass="entr" presetSubtype="0" fill="hold" nodeType="withEffect">
                                  <p:stCondLst>
                                    <p:cond delay="5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750"/>
                                        <p:tgtEl>
                                          <p:spTgt spid="35"/>
                                        </p:tgtEl>
                                      </p:cBhvr>
                                    </p:animEffect>
                                  </p:childTnLst>
                                </p:cTn>
                              </p:par>
                              <p:par>
                                <p:cTn id="53" presetID="10" presetClass="entr" presetSubtype="0" fill="hold" nodeType="withEffect">
                                  <p:stCondLst>
                                    <p:cond delay="50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750"/>
                                        <p:tgtEl>
                                          <p:spTgt spid="38"/>
                                        </p:tgtEl>
                                      </p:cBhvr>
                                    </p:animEffect>
                                  </p:childTnLst>
                                </p:cTn>
                              </p:par>
                              <p:par>
                                <p:cTn id="56" presetID="8" presetClass="emph" presetSubtype="0" repeatCount="3000" accel="23000" decel="26000" fill="hold" grpId="1" nodeType="withEffect">
                                  <p:stCondLst>
                                    <p:cond delay="500"/>
                                  </p:stCondLst>
                                  <p:childTnLst>
                                    <p:animRot by="-21600000">
                                      <p:cBhvr>
                                        <p:cTn id="57" dur="2000" fill="hold"/>
                                        <p:tgtEl>
                                          <p:spTgt spid="30"/>
                                        </p:tgtEl>
                                        <p:attrNameLst>
                                          <p:attrName>r</p:attrName>
                                        </p:attrNameLst>
                                      </p:cBhvr>
                                    </p:animRot>
                                  </p:childTnLst>
                                </p:cTn>
                              </p:par>
                              <p:par>
                                <p:cTn id="58" presetID="8" presetClass="emph" presetSubtype="0" fill="hold" nodeType="withEffect">
                                  <p:stCondLst>
                                    <p:cond delay="250"/>
                                  </p:stCondLst>
                                  <p:childTnLst>
                                    <p:animRot by="-21600000">
                                      <p:cBhvr>
                                        <p:cTn id="59" dur="2000" fill="hold"/>
                                        <p:tgtEl>
                                          <p:spTgt spid="56"/>
                                        </p:tgtEl>
                                        <p:attrNameLst>
                                          <p:attrName>r</p:attrName>
                                        </p:attrNameLst>
                                      </p:cBhvr>
                                    </p:animRot>
                                  </p:childTnLst>
                                </p:cTn>
                              </p:par>
                              <p:par>
                                <p:cTn id="60" presetID="8" presetClass="emph" presetSubtype="0" fill="hold" nodeType="withEffect">
                                  <p:stCondLst>
                                    <p:cond delay="250"/>
                                  </p:stCondLst>
                                  <p:childTnLst>
                                    <p:animRot by="21600000">
                                      <p:cBhvr>
                                        <p:cTn id="61" dur="2000" fill="hold"/>
                                        <p:tgtEl>
                                          <p:spTgt spid="59"/>
                                        </p:tgtEl>
                                        <p:attrNameLst>
                                          <p:attrName>r</p:attrName>
                                        </p:attrNameLst>
                                      </p:cBhvr>
                                    </p:animRot>
                                  </p:childTnLst>
                                </p:cTn>
                              </p:par>
                              <p:par>
                                <p:cTn id="62" presetID="8" presetClass="emph" presetSubtype="0" fill="hold" nodeType="withEffect">
                                  <p:stCondLst>
                                    <p:cond delay="250"/>
                                  </p:stCondLst>
                                  <p:childTnLst>
                                    <p:animRot by="-21600000">
                                      <p:cBhvr>
                                        <p:cTn id="63" dur="2000" fill="hold"/>
                                        <p:tgtEl>
                                          <p:spTgt spid="62"/>
                                        </p:tgtEl>
                                        <p:attrNameLst>
                                          <p:attrName>r</p:attrName>
                                        </p:attrNameLst>
                                      </p:cBhvr>
                                    </p:animRot>
                                  </p:childTnLst>
                                </p:cTn>
                              </p:par>
                              <p:par>
                                <p:cTn id="64" presetID="10" presetClass="entr" presetSubtype="0" fill="hold" grpId="0" nodeType="withEffect">
                                  <p:stCondLst>
                                    <p:cond delay="175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750"/>
                                        <p:tgtEl>
                                          <p:spTgt spid="47"/>
                                        </p:tgtEl>
                                      </p:cBhvr>
                                    </p:animEffect>
                                  </p:childTnLst>
                                </p:cTn>
                              </p:par>
                              <p:par>
                                <p:cTn id="67" presetID="10" presetClass="entr" presetSubtype="0" fill="hold" grpId="0" nodeType="withEffect">
                                  <p:stCondLst>
                                    <p:cond delay="1750"/>
                                  </p:stCondLst>
                                  <p:childTnLst>
                                    <p:set>
                                      <p:cBhvr>
                                        <p:cTn id="68" dur="1" fill="hold">
                                          <p:stCondLst>
                                            <p:cond delay="0"/>
                                          </p:stCondLst>
                                        </p:cTn>
                                        <p:tgtEl>
                                          <p:spTgt spid="2"/>
                                        </p:tgtEl>
                                        <p:attrNameLst>
                                          <p:attrName>style.visibility</p:attrName>
                                        </p:attrNameLst>
                                      </p:cBhvr>
                                      <p:to>
                                        <p:strVal val="visible"/>
                                      </p:to>
                                    </p:set>
                                    <p:animEffect transition="in" filter="fade">
                                      <p:cBhvr>
                                        <p:cTn id="6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0" grpId="0" animBg="1"/>
      <p:bldP spid="30" grpId="1" animBg="1"/>
      <p:bldP spid="31" grpId="0" animBg="1"/>
      <p:bldP spid="45" grpId="0" animBg="1"/>
      <p:bldP spid="47"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210ACA1F-64A8-5319-204D-0597DFF67FC6}"/>
              </a:ext>
            </a:extLst>
          </p:cNvPr>
          <p:cNvSpPr>
            <a:spLocks/>
          </p:cNvSpPr>
          <p:nvPr/>
        </p:nvSpPr>
        <p:spPr>
          <a:xfrm>
            <a:off x="-137350" y="0"/>
            <a:ext cx="12329350"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0" name="Picture Placeholder 49">
            <a:extLst>
              <a:ext uri="{FF2B5EF4-FFF2-40B4-BE49-F238E27FC236}">
                <a16:creationId xmlns:a16="http://schemas.microsoft.com/office/drawing/2014/main" id="{A58CB3C0-804B-02EC-4611-F3066BEE6C7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8127" r="49907"/>
          <a:stretch/>
        </p:blipFill>
        <p:spPr>
          <a:xfrm>
            <a:off x="855894" y="0"/>
            <a:ext cx="3897486" cy="6858000"/>
          </a:xfrm>
          <a:effectLst>
            <a:innerShdw blurRad="279400" dist="50800">
              <a:prstClr val="black"/>
            </a:innerShdw>
          </a:effectLst>
        </p:spPr>
      </p:pic>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vert="horz" lIns="91440" tIns="45720" rIns="91440" bIns="45720" rtlCol="0" anchor="b">
            <a:noAutofit/>
          </a:bodyPr>
          <a:lstStyle/>
          <a:p>
            <a:r>
              <a:rPr lang="en-US" sz="4400" dirty="0"/>
              <a:t>Introducing TCM </a:t>
            </a:r>
            <a:endParaRPr lang="en-US" sz="4400" dirty="0">
              <a:solidFill>
                <a:schemeClr val="accent2"/>
              </a:solidFill>
            </a:endParaRPr>
          </a:p>
        </p:txBody>
      </p:sp>
      <p:sp>
        <p:nvSpPr>
          <p:cNvPr id="21" name="Content Placeholder 20">
            <a:extLst>
              <a:ext uri="{FF2B5EF4-FFF2-40B4-BE49-F238E27FC236}">
                <a16:creationId xmlns:a16="http://schemas.microsoft.com/office/drawing/2014/main" id="{9FBF1D54-062C-DA0E-384A-202A19FCE507}"/>
              </a:ext>
            </a:extLst>
          </p:cNvPr>
          <p:cNvSpPr>
            <a:spLocks noGrp="1"/>
          </p:cNvSpPr>
          <p:nvPr>
            <p:ph idx="1"/>
          </p:nvPr>
        </p:nvSpPr>
        <p:spPr/>
        <p:txBody>
          <a:bodyPr>
            <a:normAutofit lnSpcReduction="10000"/>
          </a:bodyPr>
          <a:lstStyle/>
          <a:p>
            <a:pPr marL="342900" indent="-342900">
              <a:spcAft>
                <a:spcPts val="1200"/>
              </a:spcAft>
              <a:buClr>
                <a:schemeClr val="accent2"/>
              </a:buClr>
              <a:buFont typeface="Arial" panose="020B0604020202020204" pitchFamily="34" charset="0"/>
              <a:buChar char="•"/>
            </a:pPr>
            <a:r>
              <a:rPr lang="en-GB" sz="2600" dirty="0">
                <a:cs typeface="Dubai Light" panose="020B0303030403030204" pitchFamily="34" charset="-78"/>
              </a:rPr>
              <a:t>Who We Are</a:t>
            </a:r>
          </a:p>
          <a:p>
            <a:pPr marL="342900" indent="-342900">
              <a:spcAft>
                <a:spcPts val="1200"/>
              </a:spcAft>
              <a:buClr>
                <a:schemeClr val="accent2"/>
              </a:buClr>
              <a:buFont typeface="Arial" panose="020B0604020202020204" pitchFamily="34" charset="0"/>
              <a:buChar char="•"/>
            </a:pPr>
            <a:r>
              <a:rPr lang="en-GB" sz="2600" dirty="0">
                <a:cs typeface="Dubai Light" panose="020B0303030403030204" pitchFamily="34" charset="-78"/>
              </a:rPr>
              <a:t>What We Do</a:t>
            </a:r>
          </a:p>
          <a:p>
            <a:pPr marL="342900" indent="-342900">
              <a:spcAft>
                <a:spcPts val="1200"/>
              </a:spcAft>
              <a:buClr>
                <a:schemeClr val="accent2"/>
              </a:buClr>
              <a:buFont typeface="Arial" panose="020B0604020202020204" pitchFamily="34" charset="0"/>
              <a:buChar char="•"/>
            </a:pPr>
            <a:r>
              <a:rPr lang="en-GB" sz="2600" dirty="0">
                <a:cs typeface="Dubai Light" panose="020B0303030403030204" pitchFamily="34" charset="-78"/>
              </a:rPr>
              <a:t>Key Service Offerings</a:t>
            </a:r>
          </a:p>
          <a:p>
            <a:pPr marL="571500" lvl="1" indent="-342900">
              <a:spcAft>
                <a:spcPts val="1200"/>
              </a:spcAft>
              <a:buClr>
                <a:schemeClr val="accent2"/>
              </a:buClr>
            </a:pPr>
            <a:r>
              <a:rPr lang="en-GB" sz="1900" dirty="0">
                <a:cs typeface="Dubai Light" panose="020B0303030403030204" pitchFamily="34" charset="-78"/>
              </a:rPr>
              <a:t>Systems Management, Administration, Operations</a:t>
            </a:r>
          </a:p>
          <a:p>
            <a:pPr marL="571500" lvl="1" indent="-342900">
              <a:spcAft>
                <a:spcPts val="1200"/>
              </a:spcAft>
              <a:buClr>
                <a:schemeClr val="accent2"/>
              </a:buClr>
            </a:pPr>
            <a:r>
              <a:rPr lang="en-GB" sz="1900" dirty="0">
                <a:cs typeface="Dubai Light" panose="020B0303030403030204" pitchFamily="34" charset="-78"/>
              </a:rPr>
              <a:t>Migration Services</a:t>
            </a:r>
          </a:p>
          <a:p>
            <a:pPr marL="571500" lvl="1" indent="-342900">
              <a:spcAft>
                <a:spcPts val="1200"/>
              </a:spcAft>
              <a:buClr>
                <a:schemeClr val="accent2"/>
              </a:buClr>
            </a:pPr>
            <a:r>
              <a:rPr lang="en-GB" sz="1900" dirty="0">
                <a:cs typeface="Dubai Light" panose="020B0303030403030204" pitchFamily="34" charset="-78"/>
              </a:rPr>
              <a:t>Data Replication</a:t>
            </a:r>
          </a:p>
          <a:p>
            <a:pPr marL="571500" lvl="1" indent="-342900">
              <a:spcAft>
                <a:spcPts val="1200"/>
              </a:spcAft>
              <a:buClr>
                <a:schemeClr val="accent2"/>
              </a:buClr>
            </a:pPr>
            <a:r>
              <a:rPr lang="en-GB" sz="1900" dirty="0">
                <a:cs typeface="Dubai Light" panose="020B0303030403030204" pitchFamily="34" charset="-78"/>
              </a:rPr>
              <a:t>Projects and Specialist Consultancy</a:t>
            </a:r>
          </a:p>
          <a:p>
            <a:pPr marL="342900" indent="-342900">
              <a:spcAft>
                <a:spcPts val="1200"/>
              </a:spcAft>
              <a:buClr>
                <a:schemeClr val="accent2"/>
              </a:buClr>
              <a:buFont typeface="Arial" panose="020B0604020202020204" pitchFamily="34" charset="0"/>
              <a:buChar char="•"/>
            </a:pPr>
            <a:r>
              <a:rPr lang="en-GB" sz="2600" dirty="0">
                <a:cs typeface="Dubai Light" panose="020B0303030403030204" pitchFamily="34" charset="-78"/>
              </a:rPr>
              <a:t>The Future</a:t>
            </a:r>
          </a:p>
          <a:p>
            <a:pPr marL="342900" indent="-342900">
              <a:spcAft>
                <a:spcPts val="1200"/>
              </a:spcAft>
              <a:buClr>
                <a:schemeClr val="accent2"/>
              </a:buClr>
              <a:buFont typeface="Arial" panose="020B0604020202020204" pitchFamily="34" charset="0"/>
              <a:buChar char="•"/>
            </a:pPr>
            <a:endParaRPr lang="en-GB" sz="2600" dirty="0">
              <a:cs typeface="Dubai Light" panose="020B0303030403030204" pitchFamily="34" charset="-78"/>
            </a:endParaRPr>
          </a:p>
          <a:p>
            <a:endParaRPr lang="en-GB" dirty="0"/>
          </a:p>
        </p:txBody>
      </p:sp>
      <p:grpSp>
        <p:nvGrpSpPr>
          <p:cNvPr id="2" name="Logo">
            <a:extLst>
              <a:ext uri="{FF2B5EF4-FFF2-40B4-BE49-F238E27FC236}">
                <a16:creationId xmlns:a16="http://schemas.microsoft.com/office/drawing/2014/main" id="{5BC2DEED-A4E0-C1B6-9B51-164472686B83}"/>
              </a:ext>
            </a:extLst>
          </p:cNvPr>
          <p:cNvGrpSpPr>
            <a:grpSpLocks noGrp="1" noUngrp="1" noRot="1" noMove="1" noResize="1"/>
          </p:cNvGrpSpPr>
          <p:nvPr/>
        </p:nvGrpSpPr>
        <p:grpSpPr>
          <a:xfrm>
            <a:off x="137351" y="139500"/>
            <a:ext cx="477068" cy="6311899"/>
            <a:chOff x="137351" y="139500"/>
            <a:chExt cx="477068" cy="6311899"/>
          </a:xfrm>
        </p:grpSpPr>
        <p:pic>
          <p:nvPicPr>
            <p:cNvPr id="3" name="Picture 2" descr="Logo&#10;&#10;Description automatically generated">
              <a:extLst>
                <a:ext uri="{FF2B5EF4-FFF2-40B4-BE49-F238E27FC236}">
                  <a16:creationId xmlns:a16="http://schemas.microsoft.com/office/drawing/2014/main" id="{C5A38DBE-8053-95B7-8820-60D5225D6F1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6" name="Group 5">
              <a:extLst>
                <a:ext uri="{FF2B5EF4-FFF2-40B4-BE49-F238E27FC236}">
                  <a16:creationId xmlns:a16="http://schemas.microsoft.com/office/drawing/2014/main" id="{748173F5-9EBB-A1F5-D28F-1CCE2492314D}"/>
                </a:ext>
              </a:extLst>
            </p:cNvPr>
            <p:cNvGrpSpPr>
              <a:grpSpLocks noGrp="1" noUngrp="1" noRot="1" noMove="1" noResize="1"/>
            </p:cNvGrpSpPr>
            <p:nvPr/>
          </p:nvGrpSpPr>
          <p:grpSpPr>
            <a:xfrm>
              <a:off x="268162" y="678144"/>
              <a:ext cx="215444" cy="5773255"/>
              <a:chOff x="311370" y="693630"/>
              <a:chExt cx="215444" cy="5773255"/>
            </a:xfrm>
          </p:grpSpPr>
          <p:cxnSp>
            <p:nvCxnSpPr>
              <p:cNvPr id="17" name="Straight Connector 16">
                <a:extLst>
                  <a:ext uri="{FF2B5EF4-FFF2-40B4-BE49-F238E27FC236}">
                    <a16:creationId xmlns:a16="http://schemas.microsoft.com/office/drawing/2014/main" id="{21B3708F-1287-275B-BB94-EA3AAB1C2CBA}"/>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B30C9661-F92A-1495-B08B-A1F61F6A1C9B}"/>
                  </a:ext>
                </a:extLst>
              </p:cNvPr>
              <p:cNvGrpSpPr>
                <a:grpSpLocks noGrp="1" noUngrp="1" noRot="1" noMove="1" noResize="1"/>
              </p:cNvGrpSpPr>
              <p:nvPr/>
            </p:nvGrpSpPr>
            <p:grpSpPr>
              <a:xfrm rot="16200000">
                <a:off x="-1866949" y="3480868"/>
                <a:ext cx="4572082" cy="215444"/>
                <a:chOff x="2786213" y="2974683"/>
                <a:chExt cx="4572082" cy="215444"/>
              </a:xfrm>
            </p:grpSpPr>
            <p:sp>
              <p:nvSpPr>
                <p:cNvPr id="20" name="TextBox 19">
                  <a:extLst>
                    <a:ext uri="{FF2B5EF4-FFF2-40B4-BE49-F238E27FC236}">
                      <a16:creationId xmlns:a16="http://schemas.microsoft.com/office/drawing/2014/main" id="{88CA1907-0ADE-AD62-C522-7FA39E7985F9}"/>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23" name="TextBox 22">
                  <a:extLst>
                    <a:ext uri="{FF2B5EF4-FFF2-40B4-BE49-F238E27FC236}">
                      <a16:creationId xmlns:a16="http://schemas.microsoft.com/office/drawing/2014/main" id="{82D418DF-9AA5-6DDE-855C-3CC7989196F8}"/>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24" name="Straight Connector 23">
                  <a:extLst>
                    <a:ext uri="{FF2B5EF4-FFF2-40B4-BE49-F238E27FC236}">
                      <a16:creationId xmlns:a16="http://schemas.microsoft.com/office/drawing/2014/main" id="{99E644EE-D856-1B30-5F6C-A6C56C1457DC}"/>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D4109EF-6B5F-FDB1-D257-15B0F0490126}"/>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26" name="Straight Connector 25">
                  <a:extLst>
                    <a:ext uri="{FF2B5EF4-FFF2-40B4-BE49-F238E27FC236}">
                      <a16:creationId xmlns:a16="http://schemas.microsoft.com/office/drawing/2014/main" id="{142CD401-2E18-9546-6E14-4B4B77F9C371}"/>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0B8599A4-49FE-C99F-FB77-AEF456EE06B2}"/>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272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descr="A picture containing blue&#10;&#10;Description automatically generated">
            <a:extLst>
              <a:ext uri="{FF2B5EF4-FFF2-40B4-BE49-F238E27FC236}">
                <a16:creationId xmlns:a16="http://schemas.microsoft.com/office/drawing/2014/main" id="{9443CD58-8636-970C-8059-EABE77B7B302}"/>
              </a:ext>
            </a:extLst>
          </p:cNvPr>
          <p:cNvPicPr>
            <a:picLocks noChangeAspect="1"/>
          </p:cNvPicPr>
          <p:nvPr/>
        </p:nvPicPr>
        <p:blipFill rotWithShape="1">
          <a:blip r:embed="rId2">
            <a:extLst>
              <a:ext uri="{28A0092B-C50C-407E-A947-70E740481C1C}">
                <a14:useLocalDpi xmlns:a14="http://schemas.microsoft.com/office/drawing/2010/main" val="0"/>
              </a:ext>
            </a:extLst>
          </a:blip>
          <a:srcRect l="-17600" r="20958"/>
          <a:stretch/>
        </p:blipFill>
        <p:spPr>
          <a:xfrm>
            <a:off x="764177" y="135934"/>
            <a:ext cx="11309358" cy="6582566"/>
          </a:xfrm>
          <a:prstGeom prst="rect">
            <a:avLst/>
          </a:prstGeom>
          <a:solidFill>
            <a:schemeClr val="tx1"/>
          </a:solidFill>
          <a:effectLst>
            <a:innerShdw blurRad="508000" dist="50800">
              <a:prstClr val="black"/>
            </a:innerShdw>
          </a:effectLst>
        </p:spPr>
      </p:pic>
      <p:grpSp>
        <p:nvGrpSpPr>
          <p:cNvPr id="59" name="Group 58">
            <a:extLst>
              <a:ext uri="{FF2B5EF4-FFF2-40B4-BE49-F238E27FC236}">
                <a16:creationId xmlns:a16="http://schemas.microsoft.com/office/drawing/2014/main" id="{95AD31B6-F07A-20F4-AF86-2428C9AAFAE5}"/>
              </a:ext>
            </a:extLst>
          </p:cNvPr>
          <p:cNvGrpSpPr/>
          <p:nvPr/>
        </p:nvGrpSpPr>
        <p:grpSpPr>
          <a:xfrm>
            <a:off x="614419" y="0"/>
            <a:ext cx="11577581" cy="6858000"/>
            <a:chOff x="614419" y="0"/>
            <a:chExt cx="11577581" cy="6858000"/>
          </a:xfrm>
        </p:grpSpPr>
        <p:sp>
          <p:nvSpPr>
            <p:cNvPr id="23" name="Rectangle 22">
              <a:extLst>
                <a:ext uri="{FF2B5EF4-FFF2-40B4-BE49-F238E27FC236}">
                  <a16:creationId xmlns:a16="http://schemas.microsoft.com/office/drawing/2014/main" id="{9268D3C8-DB0F-2157-2D25-CFAE563DC888}"/>
                </a:ext>
              </a:extLst>
            </p:cNvPr>
            <p:cNvSpPr>
              <a:spLocks/>
            </p:cNvSpPr>
            <p:nvPr/>
          </p:nvSpPr>
          <p:spPr>
            <a:xfrm>
              <a:off x="764177" y="0"/>
              <a:ext cx="11427823" cy="6858000"/>
            </a:xfrm>
            <a:prstGeom prst="rect">
              <a:avLst/>
            </a:prstGeom>
            <a:gradFill flip="none" rotWithShape="1">
              <a:gsLst>
                <a:gs pos="19000">
                  <a:srgbClr val="022852"/>
                </a:gs>
                <a:gs pos="100000">
                  <a:srgbClr val="012F61">
                    <a:alpha val="95000"/>
                  </a:srgbClr>
                </a:gs>
                <a:gs pos="49000">
                  <a:schemeClr val="accent3">
                    <a:alpha val="9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Rectangle 52">
              <a:extLst>
                <a:ext uri="{FF2B5EF4-FFF2-40B4-BE49-F238E27FC236}">
                  <a16:creationId xmlns:a16="http://schemas.microsoft.com/office/drawing/2014/main" id="{233EAD4A-30E9-BA19-7443-E88176CFBB8C}"/>
                </a:ext>
              </a:extLst>
            </p:cNvPr>
            <p:cNvSpPr/>
            <p:nvPr/>
          </p:nvSpPr>
          <p:spPr>
            <a:xfrm>
              <a:off x="614419" y="271604"/>
              <a:ext cx="11309357" cy="6310265"/>
            </a:xfrm>
            <a:prstGeom prst="rect">
              <a:avLst/>
            </a:prstGeom>
            <a:noFill/>
            <a:ln>
              <a:solidFill>
                <a:schemeClr val="bg2">
                  <a:lumMod val="90000"/>
                </a:schemeClr>
              </a:solidFill>
            </a:ln>
            <a:effectLst>
              <a:outerShdw blurRad="152400" dist="381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E88376C6-AC13-E2D4-0EFF-1B0F1C857218}"/>
              </a:ext>
            </a:extLst>
          </p:cNvPr>
          <p:cNvSpPr>
            <a:spLocks noGrp="1"/>
          </p:cNvSpPr>
          <p:nvPr>
            <p:ph type="ctrTitle"/>
          </p:nvPr>
        </p:nvSpPr>
        <p:spPr>
          <a:xfrm>
            <a:off x="1247759" y="2060232"/>
            <a:ext cx="3039493" cy="1247210"/>
          </a:xfrm>
        </p:spPr>
        <p:txBody>
          <a:bodyPr vert="horz" lIns="91440" tIns="45720" rIns="91440" bIns="45720" rtlCol="0" anchor="b">
            <a:normAutofit/>
          </a:bodyPr>
          <a:lstStyle/>
          <a:p>
            <a:pPr algn="l"/>
            <a:r>
              <a:rPr lang="en-GB" dirty="0">
                <a:solidFill>
                  <a:schemeClr val="bg1"/>
                </a:solidFill>
              </a:rPr>
              <a:t>TCM</a:t>
            </a:r>
          </a:p>
        </p:txBody>
      </p:sp>
      <p:sp>
        <p:nvSpPr>
          <p:cNvPr id="21" name="Subtitle 20">
            <a:extLst>
              <a:ext uri="{FF2B5EF4-FFF2-40B4-BE49-F238E27FC236}">
                <a16:creationId xmlns:a16="http://schemas.microsoft.com/office/drawing/2014/main" id="{63ABD8E8-DE84-A56F-E7C8-ECB1A353B063}"/>
              </a:ext>
            </a:extLst>
          </p:cNvPr>
          <p:cNvSpPr>
            <a:spLocks noGrp="1"/>
          </p:cNvSpPr>
          <p:nvPr>
            <p:ph type="subTitle" idx="1"/>
          </p:nvPr>
        </p:nvSpPr>
        <p:spPr>
          <a:xfrm>
            <a:off x="1247759" y="3091673"/>
            <a:ext cx="3039493" cy="1247209"/>
          </a:xfrm>
        </p:spPr>
        <p:txBody>
          <a:bodyPr vert="horz" lIns="91440" tIns="45720" rIns="91440" bIns="45720" rtlCol="0" anchor="b">
            <a:normAutofit/>
          </a:bodyPr>
          <a:lstStyle/>
          <a:p>
            <a:pPr algn="l">
              <a:spcBef>
                <a:spcPct val="0"/>
              </a:spcBef>
            </a:pPr>
            <a:r>
              <a:rPr lang="en-GB" sz="3200" dirty="0">
                <a:solidFill>
                  <a:schemeClr val="accent2"/>
                </a:solidFill>
                <a:latin typeface="+mj-lt"/>
                <a:ea typeface="+mj-ea"/>
                <a:cs typeface="+mj-cs"/>
              </a:rPr>
              <a:t>Who We Are</a:t>
            </a:r>
          </a:p>
          <a:p>
            <a:pPr algn="l">
              <a:spcBef>
                <a:spcPct val="0"/>
              </a:spcBef>
            </a:pPr>
            <a:endParaRPr lang="en-GB" sz="3800" dirty="0">
              <a:solidFill>
                <a:schemeClr val="bg1"/>
              </a:solidFill>
              <a:latin typeface="+mj-lt"/>
              <a:ea typeface="+mj-ea"/>
              <a:cs typeface="+mj-cs"/>
            </a:endParaRPr>
          </a:p>
        </p:txBody>
      </p:sp>
      <p:sp>
        <p:nvSpPr>
          <p:cNvPr id="16" name="backround">
            <a:extLst>
              <a:ext uri="{FF2B5EF4-FFF2-40B4-BE49-F238E27FC236}">
                <a16:creationId xmlns:a16="http://schemas.microsoft.com/office/drawing/2014/main" id="{C00B0174-DB04-61B5-EFD2-23ADCE51BB4D}"/>
              </a:ext>
            </a:extLst>
          </p:cNvPr>
          <p:cNvSpPr>
            <a:spLocks/>
          </p:cNvSpPr>
          <p:nvPr/>
        </p:nvSpPr>
        <p:spPr>
          <a:xfrm>
            <a:off x="0" y="0"/>
            <a:ext cx="764177"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a:effectLst>
            <a:outerShdw blurRad="139700" dist="38100" algn="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5">
            <a:extLst>
              <a:ext uri="{FF2B5EF4-FFF2-40B4-BE49-F238E27FC236}">
                <a16:creationId xmlns:a16="http://schemas.microsoft.com/office/drawing/2014/main" id="{BF5A2D1E-3226-8E65-C662-4A557CD06F12}"/>
              </a:ext>
            </a:extLst>
          </p:cNvPr>
          <p:cNvSpPr txBox="1">
            <a:spLocks/>
          </p:cNvSpPr>
          <p:nvPr/>
        </p:nvSpPr>
        <p:spPr>
          <a:xfrm>
            <a:off x="152626" y="6430963"/>
            <a:ext cx="477068" cy="29686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3</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3" name="Logo">
            <a:extLst>
              <a:ext uri="{FF2B5EF4-FFF2-40B4-BE49-F238E27FC236}">
                <a16:creationId xmlns:a16="http://schemas.microsoft.com/office/drawing/2014/main" id="{53F8BE09-3C46-7253-9BDA-84F11B545D51}"/>
              </a:ext>
            </a:extLst>
          </p:cNvPr>
          <p:cNvGrpSpPr>
            <a:grpSpLocks noGrp="1" noUngrp="1" noRot="1" noMove="1" noResize="1"/>
          </p:cNvGrpSpPr>
          <p:nvPr/>
        </p:nvGrpSpPr>
        <p:grpSpPr>
          <a:xfrm>
            <a:off x="137351" y="139500"/>
            <a:ext cx="477068" cy="6311899"/>
            <a:chOff x="137351" y="139500"/>
            <a:chExt cx="477068" cy="6311899"/>
          </a:xfrm>
        </p:grpSpPr>
        <p:pic>
          <p:nvPicPr>
            <p:cNvPr id="17" name="Picture 16" descr="Logo&#10;&#10;Description automatically generated">
              <a:extLst>
                <a:ext uri="{FF2B5EF4-FFF2-40B4-BE49-F238E27FC236}">
                  <a16:creationId xmlns:a16="http://schemas.microsoft.com/office/drawing/2014/main" id="{22EA6AEC-9800-EE8F-2E5C-6A0A9F706E2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18" name="Group 17">
              <a:extLst>
                <a:ext uri="{FF2B5EF4-FFF2-40B4-BE49-F238E27FC236}">
                  <a16:creationId xmlns:a16="http://schemas.microsoft.com/office/drawing/2014/main" id="{6B761D92-1D32-57B9-CAFC-9993C5817DD9}"/>
                </a:ext>
              </a:extLst>
            </p:cNvPr>
            <p:cNvGrpSpPr>
              <a:grpSpLocks noGrp="1" noUngrp="1" noRot="1" noMove="1" noResize="1"/>
            </p:cNvGrpSpPr>
            <p:nvPr/>
          </p:nvGrpSpPr>
          <p:grpSpPr>
            <a:xfrm>
              <a:off x="268162" y="678144"/>
              <a:ext cx="215444" cy="5773255"/>
              <a:chOff x="311370" y="693630"/>
              <a:chExt cx="215444" cy="5773255"/>
            </a:xfrm>
          </p:grpSpPr>
          <p:cxnSp>
            <p:nvCxnSpPr>
              <p:cNvPr id="19" name="Straight Connector 18">
                <a:extLst>
                  <a:ext uri="{FF2B5EF4-FFF2-40B4-BE49-F238E27FC236}">
                    <a16:creationId xmlns:a16="http://schemas.microsoft.com/office/drawing/2014/main" id="{BC9BEDC7-FF53-4BF6-730A-0F565D81718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732C0780-A334-9070-E1A4-46AD328E3445}"/>
                  </a:ext>
                </a:extLst>
              </p:cNvPr>
              <p:cNvGrpSpPr>
                <a:grpSpLocks noGrp="1" noUngrp="1" noRot="1" noMove="1" noResize="1"/>
              </p:cNvGrpSpPr>
              <p:nvPr/>
            </p:nvGrpSpPr>
            <p:grpSpPr>
              <a:xfrm rot="16200000">
                <a:off x="-1866949" y="3480868"/>
                <a:ext cx="4572082" cy="215444"/>
                <a:chOff x="2786213" y="2974683"/>
                <a:chExt cx="4572082" cy="215444"/>
              </a:xfrm>
            </p:grpSpPr>
            <p:sp>
              <p:nvSpPr>
                <p:cNvPr id="24" name="TextBox 23">
                  <a:extLst>
                    <a:ext uri="{FF2B5EF4-FFF2-40B4-BE49-F238E27FC236}">
                      <a16:creationId xmlns:a16="http://schemas.microsoft.com/office/drawing/2014/main" id="{1176241C-66FC-0D3E-C96D-445C1FAFFD99}"/>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25" name="TextBox 24">
                  <a:extLst>
                    <a:ext uri="{FF2B5EF4-FFF2-40B4-BE49-F238E27FC236}">
                      <a16:creationId xmlns:a16="http://schemas.microsoft.com/office/drawing/2014/main" id="{7A115067-1030-B02E-3E27-F08B7C509222}"/>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26" name="Straight Connector 25">
                  <a:extLst>
                    <a:ext uri="{FF2B5EF4-FFF2-40B4-BE49-F238E27FC236}">
                      <a16:creationId xmlns:a16="http://schemas.microsoft.com/office/drawing/2014/main" id="{9C600148-D20E-B960-0B74-143624C6688B}"/>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F29DDD7-DBC3-F55B-A72F-7526027DFA9E}"/>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28" name="Straight Connector 27">
                  <a:extLst>
                    <a:ext uri="{FF2B5EF4-FFF2-40B4-BE49-F238E27FC236}">
                      <a16:creationId xmlns:a16="http://schemas.microsoft.com/office/drawing/2014/main" id="{0D541E13-5C45-A821-893B-D6AB10786B9E}"/>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805CFE08-60F5-8EE6-368E-38B260605710}"/>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5" name="Content Placeholder 20">
            <a:extLst>
              <a:ext uri="{FF2B5EF4-FFF2-40B4-BE49-F238E27FC236}">
                <a16:creationId xmlns:a16="http://schemas.microsoft.com/office/drawing/2014/main" id="{F32F7AEF-41A3-0C5D-A851-7185987C0333}"/>
              </a:ext>
            </a:extLst>
          </p:cNvPr>
          <p:cNvSpPr txBox="1">
            <a:spLocks/>
          </p:cNvSpPr>
          <p:nvPr/>
        </p:nvSpPr>
        <p:spPr>
          <a:xfrm>
            <a:off x="5051418" y="1138101"/>
            <a:ext cx="6526163" cy="4665783"/>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Dedicated NonStop service experts since ‘96</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Designing and delivering service solutions to NonStop Customers around the globe</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Onsite and Remote services delivered via Centre of Excellence based in Scotland</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Never lost a Customer, never failed an SLA</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Flexible, responsive, adaptable, trusted partner</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Preserving NonStop knowledge</a:t>
            </a:r>
          </a:p>
          <a:p>
            <a:pPr marL="342900" indent="-342900">
              <a:lnSpc>
                <a:spcPts val="2400"/>
              </a:lnSpc>
              <a:spcAft>
                <a:spcPts val="1200"/>
              </a:spcAft>
              <a:buClr>
                <a:schemeClr val="accent2"/>
              </a:buClr>
            </a:pPr>
            <a:r>
              <a:rPr lang="en-GB" sz="2600" dirty="0">
                <a:solidFill>
                  <a:schemeClr val="bg1"/>
                </a:solidFill>
                <a:cs typeface="Dubai Light" panose="020B0303030403030204" pitchFamily="34" charset="-78"/>
              </a:rPr>
              <a:t>HPE Silver Partner</a:t>
            </a:r>
          </a:p>
          <a:p>
            <a:pPr marL="342900" indent="-342900">
              <a:spcAft>
                <a:spcPts val="1200"/>
              </a:spcAft>
              <a:buClr>
                <a:schemeClr val="accent2"/>
              </a:buClr>
            </a:pPr>
            <a:endParaRPr lang="en-GB" sz="2600" dirty="0">
              <a:solidFill>
                <a:schemeClr val="bg1"/>
              </a:solidFill>
              <a:cs typeface="Dubai Light" panose="020B0303030403030204" pitchFamily="34" charset="-78"/>
            </a:endParaRPr>
          </a:p>
          <a:p>
            <a:pPr marL="342900" indent="-342900">
              <a:spcAft>
                <a:spcPts val="1200"/>
              </a:spcAft>
              <a:buClr>
                <a:schemeClr val="accent2"/>
              </a:buClr>
            </a:pPr>
            <a:endParaRPr lang="en-GB" sz="2600" dirty="0">
              <a:cs typeface="Dubai Light" panose="020B0303030403030204" pitchFamily="34" charset="-78"/>
            </a:endParaRPr>
          </a:p>
          <a:p>
            <a:endParaRPr lang="en-GB" dirty="0"/>
          </a:p>
        </p:txBody>
      </p:sp>
      <p:pic>
        <p:nvPicPr>
          <p:cNvPr id="7" name="Picture 6">
            <a:extLst>
              <a:ext uri="{FF2B5EF4-FFF2-40B4-BE49-F238E27FC236}">
                <a16:creationId xmlns:a16="http://schemas.microsoft.com/office/drawing/2014/main" id="{9B229E67-4FCF-B25E-4D55-7ACE85664E74}"/>
              </a:ext>
            </a:extLst>
          </p:cNvPr>
          <p:cNvPicPr>
            <a:picLocks noChangeAspect="1"/>
          </p:cNvPicPr>
          <p:nvPr/>
        </p:nvPicPr>
        <p:blipFill>
          <a:blip r:embed="rId4"/>
          <a:stretch>
            <a:fillRect/>
          </a:stretch>
        </p:blipFill>
        <p:spPr>
          <a:xfrm>
            <a:off x="10437542" y="5089529"/>
            <a:ext cx="990282" cy="1029117"/>
          </a:xfrm>
          <a:prstGeom prst="rect">
            <a:avLst/>
          </a:prstGeom>
        </p:spPr>
      </p:pic>
    </p:spTree>
    <p:extLst>
      <p:ext uri="{BB962C8B-B14F-4D97-AF65-F5344CB8AC3E}">
        <p14:creationId xmlns:p14="http://schemas.microsoft.com/office/powerpoint/2010/main" val="222227717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8208"/>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24">
            <a:extLst>
              <a:ext uri="{FF2B5EF4-FFF2-40B4-BE49-F238E27FC236}">
                <a16:creationId xmlns:a16="http://schemas.microsoft.com/office/drawing/2014/main" id="{984A58D4-B75D-0145-F08F-2BA49D132423}"/>
              </a:ext>
            </a:extLst>
          </p:cNvPr>
          <p:cNvSpPr>
            <a:spLocks noGrp="1"/>
          </p:cNvSpPr>
          <p:nvPr>
            <p:ph type="title"/>
          </p:nvPr>
        </p:nvSpPr>
        <p:spPr>
          <a:xfrm>
            <a:off x="935107" y="1112314"/>
            <a:ext cx="5412532" cy="1179576"/>
          </a:xfrm>
        </p:spPr>
        <p:txBody>
          <a:bodyPr/>
          <a:lstStyle/>
          <a:p>
            <a:r>
              <a:rPr lang="en-GB" dirty="0"/>
              <a:t>What We Do</a:t>
            </a: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4</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
        <p:nvSpPr>
          <p:cNvPr id="18" name="Oval 1">
            <a:extLst>
              <a:ext uri="{FF2B5EF4-FFF2-40B4-BE49-F238E27FC236}">
                <a16:creationId xmlns:a16="http://schemas.microsoft.com/office/drawing/2014/main" id="{8DB3D14B-74DA-9A20-D6FD-297811A58204}"/>
              </a:ext>
            </a:extLst>
          </p:cNvPr>
          <p:cNvSpPr>
            <a:spLocks/>
          </p:cNvSpPr>
          <p:nvPr/>
        </p:nvSpPr>
        <p:spPr>
          <a:xfrm>
            <a:off x="6536248" y="970467"/>
            <a:ext cx="4851078" cy="485107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a:spLocks/>
          </p:cNvSpPr>
          <p:nvPr/>
        </p:nvSpPr>
        <p:spPr>
          <a:xfrm>
            <a:off x="7176695" y="1610914"/>
            <a:ext cx="3570185" cy="3570185"/>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a:spLocks/>
          </p:cNvSpPr>
          <p:nvPr/>
        </p:nvSpPr>
        <p:spPr>
          <a:xfrm>
            <a:off x="7690004" y="2124223"/>
            <a:ext cx="2543568" cy="254356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t 1">
            <a:extLst>
              <a:ext uri="{FF2B5EF4-FFF2-40B4-BE49-F238E27FC236}">
                <a16:creationId xmlns:a16="http://schemas.microsoft.com/office/drawing/2014/main" id="{38106C4A-B70A-B4A7-D0C0-E60A3ABA5558}"/>
              </a:ext>
            </a:extLst>
          </p:cNvPr>
          <p:cNvSpPr>
            <a:spLocks/>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a:spLocks/>
          </p:cNvSpPr>
          <p:nvPr/>
        </p:nvSpPr>
        <p:spPr>
          <a:xfrm>
            <a:off x="11075016" y="172446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a:spLocks/>
          </p:cNvSpPr>
          <p:nvPr/>
        </p:nvSpPr>
        <p:spPr>
          <a:xfrm>
            <a:off x="6848557" y="519585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a:spLocks/>
          </p:cNvSpPr>
          <p:nvPr/>
        </p:nvSpPr>
        <p:spPr>
          <a:xfrm>
            <a:off x="6536247" y="490520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a:spLocks/>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pic>
        <p:nvPicPr>
          <p:cNvPr id="23" name="Picture 22" descr="Logo, icon&#10;&#10;Description automatically generated">
            <a:extLst>
              <a:ext uri="{FF2B5EF4-FFF2-40B4-BE49-F238E27FC236}">
                <a16:creationId xmlns:a16="http://schemas.microsoft.com/office/drawing/2014/main" id="{71794C7B-4C00-C82A-1BC1-74BD8559A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6243" y="2200462"/>
            <a:ext cx="2391085" cy="2391085"/>
          </a:xfrm>
          <a:prstGeom prst="rect">
            <a:avLst/>
          </a:prstGeom>
        </p:spPr>
      </p:pic>
      <p:grpSp>
        <p:nvGrpSpPr>
          <p:cNvPr id="27" name="Logo">
            <a:extLst>
              <a:ext uri="{FF2B5EF4-FFF2-40B4-BE49-F238E27FC236}">
                <a16:creationId xmlns:a16="http://schemas.microsoft.com/office/drawing/2014/main" id="{B795BFF5-F05D-6A5E-4056-678B05B21B3D}"/>
              </a:ext>
            </a:extLst>
          </p:cNvPr>
          <p:cNvGrpSpPr>
            <a:grpSpLocks noGrp="1" noUngrp="1" noRot="1" noMove="1" noResize="1"/>
          </p:cNvGrpSpPr>
          <p:nvPr/>
        </p:nvGrpSpPr>
        <p:grpSpPr>
          <a:xfrm>
            <a:off x="137351" y="139500"/>
            <a:ext cx="477068" cy="6311899"/>
            <a:chOff x="137351" y="139500"/>
            <a:chExt cx="477068" cy="6311899"/>
          </a:xfrm>
        </p:grpSpPr>
        <p:pic>
          <p:nvPicPr>
            <p:cNvPr id="28" name="Picture 27" descr="Logo&#10;&#10;Description automatically generated">
              <a:extLst>
                <a:ext uri="{FF2B5EF4-FFF2-40B4-BE49-F238E27FC236}">
                  <a16:creationId xmlns:a16="http://schemas.microsoft.com/office/drawing/2014/main" id="{EE0FCAF0-C9CC-C84A-560E-A562D0107EF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29" name="Group 28">
              <a:extLst>
                <a:ext uri="{FF2B5EF4-FFF2-40B4-BE49-F238E27FC236}">
                  <a16:creationId xmlns:a16="http://schemas.microsoft.com/office/drawing/2014/main" id="{8585BAE0-1612-5604-D38B-846950B2157F}"/>
                </a:ext>
              </a:extLst>
            </p:cNvPr>
            <p:cNvGrpSpPr>
              <a:grpSpLocks noGrp="1" noUngrp="1" noRot="1" noMove="1" noResize="1"/>
            </p:cNvGrpSpPr>
            <p:nvPr/>
          </p:nvGrpSpPr>
          <p:grpSpPr>
            <a:xfrm>
              <a:off x="268162" y="678144"/>
              <a:ext cx="215444" cy="5773255"/>
              <a:chOff x="311370" y="693630"/>
              <a:chExt cx="215444" cy="5773255"/>
            </a:xfrm>
          </p:grpSpPr>
          <p:cxnSp>
            <p:nvCxnSpPr>
              <p:cNvPr id="30" name="Straight Connector 29">
                <a:extLst>
                  <a:ext uri="{FF2B5EF4-FFF2-40B4-BE49-F238E27FC236}">
                    <a16:creationId xmlns:a16="http://schemas.microsoft.com/office/drawing/2014/main" id="{3B3654A6-7897-0734-F18E-95B3896DDE88}"/>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538D972-4422-72E3-0035-337E06BCD20B}"/>
                  </a:ext>
                </a:extLst>
              </p:cNvPr>
              <p:cNvGrpSpPr>
                <a:grpSpLocks noGrp="1" noUngrp="1" noRot="1" noMove="1" noResize="1"/>
              </p:cNvGrpSpPr>
              <p:nvPr/>
            </p:nvGrpSpPr>
            <p:grpSpPr>
              <a:xfrm rot="16200000">
                <a:off x="-1866949" y="3480868"/>
                <a:ext cx="4572082" cy="215444"/>
                <a:chOff x="2786213" y="2974683"/>
                <a:chExt cx="4572082" cy="215444"/>
              </a:xfrm>
            </p:grpSpPr>
            <p:sp>
              <p:nvSpPr>
                <p:cNvPr id="33" name="TextBox 32">
                  <a:extLst>
                    <a:ext uri="{FF2B5EF4-FFF2-40B4-BE49-F238E27FC236}">
                      <a16:creationId xmlns:a16="http://schemas.microsoft.com/office/drawing/2014/main" id="{E7EB91EB-F827-1A40-5387-05DAEB488FB3}"/>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34" name="TextBox 33">
                  <a:extLst>
                    <a:ext uri="{FF2B5EF4-FFF2-40B4-BE49-F238E27FC236}">
                      <a16:creationId xmlns:a16="http://schemas.microsoft.com/office/drawing/2014/main" id="{78B27AC8-8A14-C4DC-39D5-E9A6CB8AE854}"/>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35" name="Straight Connector 34">
                  <a:extLst>
                    <a:ext uri="{FF2B5EF4-FFF2-40B4-BE49-F238E27FC236}">
                      <a16:creationId xmlns:a16="http://schemas.microsoft.com/office/drawing/2014/main" id="{D786918C-E78F-6B18-AB8F-7704182727FF}"/>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1D0586E-0A96-F325-CE7B-98AF10EB519A}"/>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37" name="Straight Connector 36">
                  <a:extLst>
                    <a:ext uri="{FF2B5EF4-FFF2-40B4-BE49-F238E27FC236}">
                      <a16:creationId xmlns:a16="http://schemas.microsoft.com/office/drawing/2014/main" id="{CC5D8628-E02A-F86C-A613-8F1FEFDFFCF8}"/>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32" name="Straight Connector 31">
                <a:extLst>
                  <a:ext uri="{FF2B5EF4-FFF2-40B4-BE49-F238E27FC236}">
                    <a16:creationId xmlns:a16="http://schemas.microsoft.com/office/drawing/2014/main" id="{D8FC790C-0EA9-F994-8150-6FD73305DDB9}"/>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8" name="Content Placeholder 25">
            <a:extLst>
              <a:ext uri="{FF2B5EF4-FFF2-40B4-BE49-F238E27FC236}">
                <a16:creationId xmlns:a16="http://schemas.microsoft.com/office/drawing/2014/main" id="{3686C405-E4EF-5FD3-F571-D99550E01B80}"/>
              </a:ext>
            </a:extLst>
          </p:cNvPr>
          <p:cNvSpPr>
            <a:spLocks noGrp="1"/>
          </p:cNvSpPr>
          <p:nvPr>
            <p:ph idx="1"/>
          </p:nvPr>
        </p:nvSpPr>
        <p:spPr>
          <a:xfrm>
            <a:off x="996164" y="2825496"/>
            <a:ext cx="5099836" cy="3346704"/>
          </a:xfrm>
        </p:spPr>
        <p:txBody>
          <a:bodyPr>
            <a:normAutofit/>
          </a:bodyPr>
          <a:lstStyle/>
          <a:p>
            <a:pPr marL="285750" indent="-285750">
              <a:buFont typeface="Arial" panose="020B0604020202020204" pitchFamily="34" charset="0"/>
              <a:buChar char="•"/>
            </a:pPr>
            <a:r>
              <a:rPr lang="en-US" dirty="0">
                <a:cs typeface="Dubai Light" panose="020B0303030403030204" pitchFamily="34" charset="-78"/>
              </a:rPr>
              <a:t>We offer a ‘full suite of services’</a:t>
            </a:r>
          </a:p>
          <a:p>
            <a:pPr marL="285750" indent="-285750">
              <a:buFont typeface="Arial" panose="020B0604020202020204" pitchFamily="34" charset="0"/>
              <a:buChar char="•"/>
            </a:pPr>
            <a:r>
              <a:rPr lang="en-US" dirty="0">
                <a:cs typeface="Dubai Light" panose="020B0303030403030204" pitchFamily="34" charset="-78"/>
              </a:rPr>
              <a:t>Can build a service around any NonStop requirement</a:t>
            </a:r>
          </a:p>
          <a:p>
            <a:pPr marL="285750" indent="-285750">
              <a:buFont typeface="Arial" panose="020B0604020202020204" pitchFamily="34" charset="0"/>
              <a:buChar char="•"/>
            </a:pPr>
            <a:r>
              <a:rPr lang="en-US" dirty="0">
                <a:cs typeface="Dubai Light" panose="020B0303030403030204" pitchFamily="34" charset="-78"/>
              </a:rPr>
              <a:t>Bespoke Solutions, tailored to the Customer’s PRECISE needs</a:t>
            </a:r>
          </a:p>
        </p:txBody>
      </p:sp>
    </p:spTree>
    <p:extLst>
      <p:ext uri="{BB962C8B-B14F-4D97-AF65-F5344CB8AC3E}">
        <p14:creationId xmlns:p14="http://schemas.microsoft.com/office/powerpoint/2010/main" val="4104705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10118" y="-86294"/>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5</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
        <p:nvSpPr>
          <p:cNvPr id="43" name="dot 1">
            <a:extLst>
              <a:ext uri="{FF2B5EF4-FFF2-40B4-BE49-F238E27FC236}">
                <a16:creationId xmlns:a16="http://schemas.microsoft.com/office/drawing/2014/main" id="{38106C4A-B70A-B4A7-D0C0-E60A3ABA5558}"/>
              </a:ext>
            </a:extLst>
          </p:cNvPr>
          <p:cNvSpPr>
            <a:spLocks/>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a:spLocks/>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grpSp>
        <p:nvGrpSpPr>
          <p:cNvPr id="3" name="Logo">
            <a:extLst>
              <a:ext uri="{FF2B5EF4-FFF2-40B4-BE49-F238E27FC236}">
                <a16:creationId xmlns:a16="http://schemas.microsoft.com/office/drawing/2014/main" id="{DE5606CA-2210-7686-3BA9-3550E0FD6FCD}"/>
              </a:ext>
            </a:extLst>
          </p:cNvPr>
          <p:cNvGrpSpPr>
            <a:grpSpLocks noGrp="1" noUngrp="1" noRot="1" noMove="1" noResize="1"/>
          </p:cNvGrpSpPr>
          <p:nvPr/>
        </p:nvGrpSpPr>
        <p:grpSpPr>
          <a:xfrm>
            <a:off x="137351" y="139500"/>
            <a:ext cx="477068" cy="6311899"/>
            <a:chOff x="137351" y="139500"/>
            <a:chExt cx="477068" cy="6311899"/>
          </a:xfrm>
        </p:grpSpPr>
        <p:pic>
          <p:nvPicPr>
            <p:cNvPr id="17" name="Picture 16" descr="Logo&#10;&#10;Description automatically generated">
              <a:extLst>
                <a:ext uri="{FF2B5EF4-FFF2-40B4-BE49-F238E27FC236}">
                  <a16:creationId xmlns:a16="http://schemas.microsoft.com/office/drawing/2014/main" id="{08CB3527-E8C9-E49A-C93C-70CD0375AE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18" name="Group 17">
              <a:extLst>
                <a:ext uri="{FF2B5EF4-FFF2-40B4-BE49-F238E27FC236}">
                  <a16:creationId xmlns:a16="http://schemas.microsoft.com/office/drawing/2014/main" id="{CF2B5648-1CCB-8537-EBFB-5F6B167B895B}"/>
                </a:ext>
              </a:extLst>
            </p:cNvPr>
            <p:cNvGrpSpPr>
              <a:grpSpLocks noGrp="1" noUngrp="1" noRot="1" noMove="1" noResize="1"/>
            </p:cNvGrpSpPr>
            <p:nvPr/>
          </p:nvGrpSpPr>
          <p:grpSpPr>
            <a:xfrm>
              <a:off x="268162" y="678144"/>
              <a:ext cx="215444" cy="5773255"/>
              <a:chOff x="311370" y="693630"/>
              <a:chExt cx="215444" cy="5773255"/>
            </a:xfrm>
          </p:grpSpPr>
          <p:cxnSp>
            <p:nvCxnSpPr>
              <p:cNvPr id="19" name="Straight Connector 18">
                <a:extLst>
                  <a:ext uri="{FF2B5EF4-FFF2-40B4-BE49-F238E27FC236}">
                    <a16:creationId xmlns:a16="http://schemas.microsoft.com/office/drawing/2014/main" id="{1C77B4EF-5DFD-C775-5662-95E09A7AC624}"/>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30C269D-B9C2-575D-A630-7C8D1E95483A}"/>
                  </a:ext>
                </a:extLst>
              </p:cNvPr>
              <p:cNvGrpSpPr>
                <a:grpSpLocks noGrp="1" noUngrp="1" noRot="1" noMove="1" noResize="1"/>
              </p:cNvGrpSpPr>
              <p:nvPr/>
            </p:nvGrpSpPr>
            <p:grpSpPr>
              <a:xfrm rot="16200000">
                <a:off x="-1866949" y="3480868"/>
                <a:ext cx="4572082" cy="215444"/>
                <a:chOff x="2786213" y="2974683"/>
                <a:chExt cx="4572082" cy="215444"/>
              </a:xfrm>
            </p:grpSpPr>
            <p:sp>
              <p:nvSpPr>
                <p:cNvPr id="22" name="TextBox 21">
                  <a:extLst>
                    <a:ext uri="{FF2B5EF4-FFF2-40B4-BE49-F238E27FC236}">
                      <a16:creationId xmlns:a16="http://schemas.microsoft.com/office/drawing/2014/main" id="{5802F13E-7F39-A0E9-4E20-AE2678ACD601}"/>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23" name="TextBox 22">
                  <a:extLst>
                    <a:ext uri="{FF2B5EF4-FFF2-40B4-BE49-F238E27FC236}">
                      <a16:creationId xmlns:a16="http://schemas.microsoft.com/office/drawing/2014/main" id="{CDEEDC22-4C56-7A6C-DC89-9DDC32E706A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24" name="Straight Connector 23">
                  <a:extLst>
                    <a:ext uri="{FF2B5EF4-FFF2-40B4-BE49-F238E27FC236}">
                      <a16:creationId xmlns:a16="http://schemas.microsoft.com/office/drawing/2014/main" id="{219C11F5-FEF9-5598-C7E4-44257E048668}"/>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3F82AFB-0D19-F899-1738-4299B8C25A4B}"/>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26" name="Straight Connector 25">
                  <a:extLst>
                    <a:ext uri="{FF2B5EF4-FFF2-40B4-BE49-F238E27FC236}">
                      <a16:creationId xmlns:a16="http://schemas.microsoft.com/office/drawing/2014/main" id="{06235847-A470-CBAD-6FA5-BA77357F35E3}"/>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AC76DD41-B630-825B-C0EE-386B170330DF}"/>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pic>
        <p:nvPicPr>
          <p:cNvPr id="13" name="Picture 12">
            <a:extLst>
              <a:ext uri="{FF2B5EF4-FFF2-40B4-BE49-F238E27FC236}">
                <a16:creationId xmlns:a16="http://schemas.microsoft.com/office/drawing/2014/main" id="{1E501527-DF48-948F-D986-7C090B24F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918" y="947217"/>
            <a:ext cx="7772400" cy="6018532"/>
          </a:xfrm>
          <a:prstGeom prst="rect">
            <a:avLst/>
          </a:prstGeom>
        </p:spPr>
      </p:pic>
      <p:pic>
        <p:nvPicPr>
          <p:cNvPr id="14" name="Picture 13" descr="Logo, icon&#10;&#10;Description automatically generated">
            <a:extLst>
              <a:ext uri="{FF2B5EF4-FFF2-40B4-BE49-F238E27FC236}">
                <a16:creationId xmlns:a16="http://schemas.microsoft.com/office/drawing/2014/main" id="{ED6AED3D-6FDF-B7AE-C1C9-12360E1619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6478" y="3213959"/>
            <a:ext cx="979280" cy="979280"/>
          </a:xfrm>
          <a:prstGeom prst="rect">
            <a:avLst/>
          </a:prstGeom>
        </p:spPr>
      </p:pic>
      <p:sp>
        <p:nvSpPr>
          <p:cNvPr id="15" name="Title 24">
            <a:extLst>
              <a:ext uri="{FF2B5EF4-FFF2-40B4-BE49-F238E27FC236}">
                <a16:creationId xmlns:a16="http://schemas.microsoft.com/office/drawing/2014/main" id="{0DB31244-0649-D243-E921-E3658C8D203C}"/>
              </a:ext>
            </a:extLst>
          </p:cNvPr>
          <p:cNvSpPr>
            <a:spLocks noGrp="1"/>
          </p:cNvSpPr>
          <p:nvPr>
            <p:ph type="title"/>
          </p:nvPr>
        </p:nvSpPr>
        <p:spPr>
          <a:xfrm>
            <a:off x="741652" y="-24178"/>
            <a:ext cx="7178217" cy="702322"/>
          </a:xfrm>
        </p:spPr>
        <p:txBody>
          <a:bodyPr/>
          <a:lstStyle/>
          <a:p>
            <a:r>
              <a:rPr lang="en-GB" sz="2400" dirty="0"/>
              <a:t>The Full Suite of NonStop Services</a:t>
            </a:r>
          </a:p>
        </p:txBody>
      </p:sp>
    </p:spTree>
    <p:extLst>
      <p:ext uri="{BB962C8B-B14F-4D97-AF65-F5344CB8AC3E}">
        <p14:creationId xmlns:p14="http://schemas.microsoft.com/office/powerpoint/2010/main" val="2859863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8208"/>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24">
            <a:extLst>
              <a:ext uri="{FF2B5EF4-FFF2-40B4-BE49-F238E27FC236}">
                <a16:creationId xmlns:a16="http://schemas.microsoft.com/office/drawing/2014/main" id="{984A58D4-B75D-0145-F08F-2BA49D132423}"/>
              </a:ext>
            </a:extLst>
          </p:cNvPr>
          <p:cNvSpPr>
            <a:spLocks noGrp="1"/>
          </p:cNvSpPr>
          <p:nvPr>
            <p:ph type="title"/>
          </p:nvPr>
        </p:nvSpPr>
        <p:spPr>
          <a:xfrm>
            <a:off x="935107" y="1112314"/>
            <a:ext cx="5412532" cy="1179576"/>
          </a:xfrm>
        </p:spPr>
        <p:txBody>
          <a:bodyPr/>
          <a:lstStyle/>
          <a:p>
            <a:r>
              <a:rPr lang="en-GB" dirty="0"/>
              <a:t>Key Services:</a:t>
            </a: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6</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
        <p:nvSpPr>
          <p:cNvPr id="18" name="Oval 1">
            <a:extLst>
              <a:ext uri="{FF2B5EF4-FFF2-40B4-BE49-F238E27FC236}">
                <a16:creationId xmlns:a16="http://schemas.microsoft.com/office/drawing/2014/main" id="{8DB3D14B-74DA-9A20-D6FD-297811A58204}"/>
              </a:ext>
            </a:extLst>
          </p:cNvPr>
          <p:cNvSpPr>
            <a:spLocks/>
          </p:cNvSpPr>
          <p:nvPr/>
        </p:nvSpPr>
        <p:spPr>
          <a:xfrm>
            <a:off x="6536248" y="970467"/>
            <a:ext cx="4851078" cy="485107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a:spLocks/>
          </p:cNvSpPr>
          <p:nvPr/>
        </p:nvSpPr>
        <p:spPr>
          <a:xfrm>
            <a:off x="7176695" y="1610914"/>
            <a:ext cx="3570185" cy="3570185"/>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a:spLocks/>
          </p:cNvSpPr>
          <p:nvPr/>
        </p:nvSpPr>
        <p:spPr>
          <a:xfrm>
            <a:off x="7690004" y="2124223"/>
            <a:ext cx="2543568" cy="254356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t 1">
            <a:extLst>
              <a:ext uri="{FF2B5EF4-FFF2-40B4-BE49-F238E27FC236}">
                <a16:creationId xmlns:a16="http://schemas.microsoft.com/office/drawing/2014/main" id="{38106C4A-B70A-B4A7-D0C0-E60A3ABA5558}"/>
              </a:ext>
            </a:extLst>
          </p:cNvPr>
          <p:cNvSpPr>
            <a:spLocks/>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a:spLocks/>
          </p:cNvSpPr>
          <p:nvPr/>
        </p:nvSpPr>
        <p:spPr>
          <a:xfrm>
            <a:off x="11075016" y="172446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a:spLocks/>
          </p:cNvSpPr>
          <p:nvPr/>
        </p:nvSpPr>
        <p:spPr>
          <a:xfrm>
            <a:off x="6848557" y="519585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a:spLocks/>
          </p:cNvSpPr>
          <p:nvPr/>
        </p:nvSpPr>
        <p:spPr>
          <a:xfrm>
            <a:off x="6536247" y="490520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a:spLocks/>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pic>
        <p:nvPicPr>
          <p:cNvPr id="23" name="Picture 22" descr="Logo, icon&#10;&#10;Description automatically generated">
            <a:extLst>
              <a:ext uri="{FF2B5EF4-FFF2-40B4-BE49-F238E27FC236}">
                <a16:creationId xmlns:a16="http://schemas.microsoft.com/office/drawing/2014/main" id="{71794C7B-4C00-C82A-1BC1-74BD8559A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6243" y="2200462"/>
            <a:ext cx="2391085" cy="2391085"/>
          </a:xfrm>
          <a:prstGeom prst="rect">
            <a:avLst/>
          </a:prstGeom>
        </p:spPr>
      </p:pic>
      <p:grpSp>
        <p:nvGrpSpPr>
          <p:cNvPr id="27" name="Logo">
            <a:extLst>
              <a:ext uri="{FF2B5EF4-FFF2-40B4-BE49-F238E27FC236}">
                <a16:creationId xmlns:a16="http://schemas.microsoft.com/office/drawing/2014/main" id="{B795BFF5-F05D-6A5E-4056-678B05B21B3D}"/>
              </a:ext>
            </a:extLst>
          </p:cNvPr>
          <p:cNvGrpSpPr>
            <a:grpSpLocks noGrp="1" noUngrp="1" noRot="1" noMove="1" noResize="1"/>
          </p:cNvGrpSpPr>
          <p:nvPr/>
        </p:nvGrpSpPr>
        <p:grpSpPr>
          <a:xfrm>
            <a:off x="137351" y="139500"/>
            <a:ext cx="477068" cy="6311899"/>
            <a:chOff x="137351" y="139500"/>
            <a:chExt cx="477068" cy="6311899"/>
          </a:xfrm>
        </p:grpSpPr>
        <p:pic>
          <p:nvPicPr>
            <p:cNvPr id="28" name="Picture 27" descr="Logo&#10;&#10;Description automatically generated">
              <a:extLst>
                <a:ext uri="{FF2B5EF4-FFF2-40B4-BE49-F238E27FC236}">
                  <a16:creationId xmlns:a16="http://schemas.microsoft.com/office/drawing/2014/main" id="{EE0FCAF0-C9CC-C84A-560E-A562D0107EF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29" name="Group 28">
              <a:extLst>
                <a:ext uri="{FF2B5EF4-FFF2-40B4-BE49-F238E27FC236}">
                  <a16:creationId xmlns:a16="http://schemas.microsoft.com/office/drawing/2014/main" id="{8585BAE0-1612-5604-D38B-846950B2157F}"/>
                </a:ext>
              </a:extLst>
            </p:cNvPr>
            <p:cNvGrpSpPr>
              <a:grpSpLocks noGrp="1" noUngrp="1" noRot="1" noMove="1" noResize="1"/>
            </p:cNvGrpSpPr>
            <p:nvPr/>
          </p:nvGrpSpPr>
          <p:grpSpPr>
            <a:xfrm>
              <a:off x="268162" y="678144"/>
              <a:ext cx="215444" cy="5773255"/>
              <a:chOff x="311370" y="693630"/>
              <a:chExt cx="215444" cy="5773255"/>
            </a:xfrm>
          </p:grpSpPr>
          <p:cxnSp>
            <p:nvCxnSpPr>
              <p:cNvPr id="30" name="Straight Connector 29">
                <a:extLst>
                  <a:ext uri="{FF2B5EF4-FFF2-40B4-BE49-F238E27FC236}">
                    <a16:creationId xmlns:a16="http://schemas.microsoft.com/office/drawing/2014/main" id="{3B3654A6-7897-0734-F18E-95B3896DDE88}"/>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538D972-4422-72E3-0035-337E06BCD20B}"/>
                  </a:ext>
                </a:extLst>
              </p:cNvPr>
              <p:cNvGrpSpPr>
                <a:grpSpLocks noGrp="1" noUngrp="1" noRot="1" noMove="1" noResize="1"/>
              </p:cNvGrpSpPr>
              <p:nvPr/>
            </p:nvGrpSpPr>
            <p:grpSpPr>
              <a:xfrm rot="16200000">
                <a:off x="-1866949" y="3480868"/>
                <a:ext cx="4572082" cy="215444"/>
                <a:chOff x="2786213" y="2974683"/>
                <a:chExt cx="4572082" cy="215444"/>
              </a:xfrm>
            </p:grpSpPr>
            <p:sp>
              <p:nvSpPr>
                <p:cNvPr id="33" name="TextBox 32">
                  <a:extLst>
                    <a:ext uri="{FF2B5EF4-FFF2-40B4-BE49-F238E27FC236}">
                      <a16:creationId xmlns:a16="http://schemas.microsoft.com/office/drawing/2014/main" id="{E7EB91EB-F827-1A40-5387-05DAEB488FB3}"/>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34" name="TextBox 33">
                  <a:extLst>
                    <a:ext uri="{FF2B5EF4-FFF2-40B4-BE49-F238E27FC236}">
                      <a16:creationId xmlns:a16="http://schemas.microsoft.com/office/drawing/2014/main" id="{78B27AC8-8A14-C4DC-39D5-E9A6CB8AE854}"/>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35" name="Straight Connector 34">
                  <a:extLst>
                    <a:ext uri="{FF2B5EF4-FFF2-40B4-BE49-F238E27FC236}">
                      <a16:creationId xmlns:a16="http://schemas.microsoft.com/office/drawing/2014/main" id="{D786918C-E78F-6B18-AB8F-7704182727FF}"/>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1D0586E-0A96-F325-CE7B-98AF10EB519A}"/>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37" name="Straight Connector 36">
                  <a:extLst>
                    <a:ext uri="{FF2B5EF4-FFF2-40B4-BE49-F238E27FC236}">
                      <a16:creationId xmlns:a16="http://schemas.microsoft.com/office/drawing/2014/main" id="{CC5D8628-E02A-F86C-A613-8F1FEFDFFCF8}"/>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32" name="Straight Connector 31">
                <a:extLst>
                  <a:ext uri="{FF2B5EF4-FFF2-40B4-BE49-F238E27FC236}">
                    <a16:creationId xmlns:a16="http://schemas.microsoft.com/office/drawing/2014/main" id="{D8FC790C-0EA9-F994-8150-6FD73305DDB9}"/>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8" name="Content Placeholder 25">
            <a:extLst>
              <a:ext uri="{FF2B5EF4-FFF2-40B4-BE49-F238E27FC236}">
                <a16:creationId xmlns:a16="http://schemas.microsoft.com/office/drawing/2014/main" id="{3686C405-E4EF-5FD3-F571-D99550E01B80}"/>
              </a:ext>
            </a:extLst>
          </p:cNvPr>
          <p:cNvSpPr>
            <a:spLocks noGrp="1"/>
          </p:cNvSpPr>
          <p:nvPr>
            <p:ph idx="1"/>
          </p:nvPr>
        </p:nvSpPr>
        <p:spPr>
          <a:xfrm>
            <a:off x="996163" y="2825496"/>
            <a:ext cx="5647777" cy="3346704"/>
          </a:xfrm>
        </p:spPr>
        <p:txBody>
          <a:bodyPr>
            <a:normAutofit/>
          </a:bodyPr>
          <a:lstStyle/>
          <a:p>
            <a:pPr marL="285750" indent="-285750">
              <a:buFont typeface="Arial" panose="020B0604020202020204" pitchFamily="34" charset="0"/>
              <a:buChar char="•"/>
            </a:pPr>
            <a:r>
              <a:rPr lang="en-US" dirty="0">
                <a:cs typeface="Dubai Light" panose="020B0303030403030204" pitchFamily="34" charset="-78"/>
              </a:rPr>
              <a:t>NonStop Systems Management – fully managed, outsourced solutions</a:t>
            </a:r>
          </a:p>
          <a:p>
            <a:pPr marL="285750" indent="-285750">
              <a:buFont typeface="Arial" panose="020B0604020202020204" pitchFamily="34" charset="0"/>
              <a:buChar char="•"/>
            </a:pPr>
            <a:r>
              <a:rPr lang="en-US" dirty="0">
                <a:cs typeface="Dubai Light" panose="020B0303030403030204" pitchFamily="34" charset="-78"/>
              </a:rPr>
              <a:t>NonStop Migrations – Systems and Applications</a:t>
            </a:r>
          </a:p>
          <a:p>
            <a:pPr marL="285750" indent="-285750">
              <a:buFont typeface="Arial" panose="020B0604020202020204" pitchFamily="34" charset="0"/>
              <a:buChar char="•"/>
            </a:pPr>
            <a:r>
              <a:rPr lang="en-US" dirty="0">
                <a:cs typeface="Dubai Light" panose="020B0303030403030204" pitchFamily="34" charset="-78"/>
              </a:rPr>
              <a:t>Data Replication Experts – all products</a:t>
            </a:r>
          </a:p>
          <a:p>
            <a:pPr marL="285750" indent="-285750">
              <a:buFont typeface="Arial" panose="020B0604020202020204" pitchFamily="34" charset="0"/>
              <a:buChar char="•"/>
            </a:pPr>
            <a:r>
              <a:rPr lang="en-US" dirty="0">
                <a:cs typeface="Dubai Light" panose="020B0303030403030204" pitchFamily="34" charset="-78"/>
              </a:rPr>
              <a:t>NonStop Projects and Specialist Consultancy</a:t>
            </a:r>
          </a:p>
          <a:p>
            <a:pPr marL="742950" lvl="2" indent="-285750">
              <a:buFont typeface="System Font Regular"/>
              <a:buChar char="-"/>
            </a:pPr>
            <a:r>
              <a:rPr lang="en-US" i="1" dirty="0">
                <a:cs typeface="Dubai Light" panose="020B0303030403030204" pitchFamily="34" charset="-78"/>
              </a:rPr>
              <a:t>basically the unusual, difficult things that do not fit neatly into a ‘box’. We excel in this area.</a:t>
            </a:r>
            <a:endParaRPr lang="en-US" sz="2000" i="1" dirty="0">
              <a:cs typeface="Dubai Light" panose="020B0303030403030204" pitchFamily="34" charset="-78"/>
            </a:endParaRPr>
          </a:p>
        </p:txBody>
      </p:sp>
    </p:spTree>
    <p:extLst>
      <p:ext uri="{BB962C8B-B14F-4D97-AF65-F5344CB8AC3E}">
        <p14:creationId xmlns:p14="http://schemas.microsoft.com/office/powerpoint/2010/main" val="719613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6532739" cy="1179576"/>
          </a:xfrm>
        </p:spPr>
        <p:txBody>
          <a:bodyPr>
            <a:noAutofit/>
          </a:bodyPr>
          <a:lstStyle/>
          <a:p>
            <a:r>
              <a:rPr lang="en-GB" sz="4400" dirty="0">
                <a:solidFill>
                  <a:schemeClr val="bg1"/>
                </a:solidFill>
              </a:rPr>
              <a:t>Systems Management</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fontScale="92500" lnSpcReduction="200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Full responsibility for managing, administration and monitoring of Customer NonStop systems and Application 1st line</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End-to-End 24x7x365 support</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Dedicated Service Account Manager </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Tailored monthly analysis &amp; reporting</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Delivered onsite and remotely via TCM Centre of Excellence</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Adapted to suit exact needs of Customer</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Customer retains control, but removes risk and operational ‘headache’</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7</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3662337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8</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1259810" y="0"/>
            <a:ext cx="10948156"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2039815" y="0"/>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What We Did</a:t>
            </a:r>
          </a:p>
        </p:txBody>
      </p:sp>
      <p:pic>
        <p:nvPicPr>
          <p:cNvPr id="3" name="Picture 2">
            <a:extLst>
              <a:ext uri="{FF2B5EF4-FFF2-40B4-BE49-F238E27FC236}">
                <a16:creationId xmlns:a16="http://schemas.microsoft.com/office/drawing/2014/main" id="{D4E992B0-4442-7289-BEAA-0875F416AF0F}"/>
              </a:ext>
            </a:extLst>
          </p:cNvPr>
          <p:cNvPicPr>
            <a:picLocks noChangeAspect="1"/>
          </p:cNvPicPr>
          <p:nvPr/>
        </p:nvPicPr>
        <p:blipFill>
          <a:blip r:embed="rId3"/>
          <a:stretch>
            <a:fillRect/>
          </a:stretch>
        </p:blipFill>
        <p:spPr>
          <a:xfrm>
            <a:off x="7998015" y="1558280"/>
            <a:ext cx="2030144" cy="957155"/>
          </a:xfrm>
          <a:prstGeom prst="rect">
            <a:avLst/>
          </a:prstGeom>
        </p:spPr>
      </p:pic>
      <p:pic>
        <p:nvPicPr>
          <p:cNvPr id="4" name="Picture 3">
            <a:extLst>
              <a:ext uri="{FF2B5EF4-FFF2-40B4-BE49-F238E27FC236}">
                <a16:creationId xmlns:a16="http://schemas.microsoft.com/office/drawing/2014/main" id="{8FA4C897-AC98-4DA1-4E38-1B95027A9A24}"/>
              </a:ext>
            </a:extLst>
          </p:cNvPr>
          <p:cNvPicPr>
            <a:picLocks noChangeAspect="1"/>
          </p:cNvPicPr>
          <p:nvPr/>
        </p:nvPicPr>
        <p:blipFill rotWithShape="1">
          <a:blip r:embed="rId4"/>
          <a:srcRect t="29545" b="28523"/>
          <a:stretch/>
        </p:blipFill>
        <p:spPr>
          <a:xfrm>
            <a:off x="3883964" y="1287063"/>
            <a:ext cx="3080672" cy="826741"/>
          </a:xfrm>
          <a:prstGeom prst="rect">
            <a:avLst/>
          </a:prstGeom>
        </p:spPr>
      </p:pic>
      <p:pic>
        <p:nvPicPr>
          <p:cNvPr id="17" name="Picture 16">
            <a:extLst>
              <a:ext uri="{FF2B5EF4-FFF2-40B4-BE49-F238E27FC236}">
                <a16:creationId xmlns:a16="http://schemas.microsoft.com/office/drawing/2014/main" id="{D0E9F7BB-35E6-2832-1FC6-9F6896F284C5}"/>
              </a:ext>
            </a:extLst>
          </p:cNvPr>
          <p:cNvPicPr>
            <a:picLocks noChangeAspect="1"/>
          </p:cNvPicPr>
          <p:nvPr/>
        </p:nvPicPr>
        <p:blipFill>
          <a:blip r:embed="rId5"/>
          <a:stretch>
            <a:fillRect/>
          </a:stretch>
        </p:blipFill>
        <p:spPr>
          <a:xfrm>
            <a:off x="3807971" y="3891536"/>
            <a:ext cx="3747902" cy="382286"/>
          </a:xfrm>
          <a:prstGeom prst="rect">
            <a:avLst/>
          </a:prstGeom>
        </p:spPr>
      </p:pic>
      <p:pic>
        <p:nvPicPr>
          <p:cNvPr id="18" name="Picture 2" descr="Image result for cgi logo png">
            <a:extLst>
              <a:ext uri="{FF2B5EF4-FFF2-40B4-BE49-F238E27FC236}">
                <a16:creationId xmlns:a16="http://schemas.microsoft.com/office/drawing/2014/main" id="{2C776111-D8E8-CAB5-053C-078559A436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9415" y="2572076"/>
            <a:ext cx="1699223" cy="7965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mage result for chelsea and westminster nhs trust logo png">
            <a:extLst>
              <a:ext uri="{FF2B5EF4-FFF2-40B4-BE49-F238E27FC236}">
                <a16:creationId xmlns:a16="http://schemas.microsoft.com/office/drawing/2014/main" id="{DC98DEEF-97DE-1D1D-F848-7BC8AE0085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9044" y="2661150"/>
            <a:ext cx="3828813" cy="8111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Image result for FSS logo png">
            <a:extLst>
              <a:ext uri="{FF2B5EF4-FFF2-40B4-BE49-F238E27FC236}">
                <a16:creationId xmlns:a16="http://schemas.microsoft.com/office/drawing/2014/main" id="{FB7DF5AC-A053-6032-9862-A6446C91EC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62631" y="3911573"/>
            <a:ext cx="1850758" cy="140811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Logo&#10;&#10;Description automatically generated">
            <a:extLst>
              <a:ext uri="{FF2B5EF4-FFF2-40B4-BE49-F238E27FC236}">
                <a16:creationId xmlns:a16="http://schemas.microsoft.com/office/drawing/2014/main" id="{F488A242-45F6-EE1E-AE87-DE2C26020C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72771" y="4463693"/>
            <a:ext cx="3747902" cy="1607273"/>
          </a:xfrm>
          <a:prstGeom prst="rect">
            <a:avLst/>
          </a:prstGeom>
        </p:spPr>
      </p:pic>
    </p:spTree>
    <p:extLst>
      <p:ext uri="{BB962C8B-B14F-4D97-AF65-F5344CB8AC3E}">
        <p14:creationId xmlns:p14="http://schemas.microsoft.com/office/powerpoint/2010/main" val="2259510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9314253" cy="1179576"/>
          </a:xfrm>
        </p:spPr>
        <p:txBody>
          <a:bodyPr>
            <a:noAutofit/>
          </a:bodyPr>
          <a:lstStyle/>
          <a:p>
            <a:r>
              <a:rPr lang="en-GB" sz="4400" dirty="0">
                <a:solidFill>
                  <a:schemeClr val="bg1"/>
                </a:solidFill>
              </a:rPr>
              <a:t>Migrations – System &amp; Application</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lnSpcReduction="100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Appointed Key Partner by HPE on NSX Migration program – only current EMEA-based partner</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NonStop X (latest platform) migration experts</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End-to-End management of systems and applications migration</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Accredited Project Managers</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On hand to ‘fill gaps’ between current and future state, including ‘modernization’ </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9</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2969910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10</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1259810" y="0"/>
            <a:ext cx="10948156"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2039815" y="0"/>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What We Did</a:t>
            </a:r>
          </a:p>
        </p:txBody>
      </p:sp>
      <p:pic>
        <p:nvPicPr>
          <p:cNvPr id="3" name="Picture 2">
            <a:extLst>
              <a:ext uri="{FF2B5EF4-FFF2-40B4-BE49-F238E27FC236}">
                <a16:creationId xmlns:a16="http://schemas.microsoft.com/office/drawing/2014/main" id="{5E4724D8-02ED-2F3E-5466-BDDFC83F9A8B}"/>
              </a:ext>
            </a:extLst>
          </p:cNvPr>
          <p:cNvPicPr>
            <a:picLocks noChangeAspect="1"/>
          </p:cNvPicPr>
          <p:nvPr/>
        </p:nvPicPr>
        <p:blipFill rotWithShape="1">
          <a:blip r:embed="rId3"/>
          <a:srcRect t="29545" b="28523"/>
          <a:stretch/>
        </p:blipFill>
        <p:spPr>
          <a:xfrm>
            <a:off x="3725233" y="1223166"/>
            <a:ext cx="3080672" cy="826741"/>
          </a:xfrm>
          <a:prstGeom prst="rect">
            <a:avLst/>
          </a:prstGeom>
        </p:spPr>
      </p:pic>
      <p:pic>
        <p:nvPicPr>
          <p:cNvPr id="4" name="Picture 2" descr="Image result for cgi logo png">
            <a:extLst>
              <a:ext uri="{FF2B5EF4-FFF2-40B4-BE49-F238E27FC236}">
                <a16:creationId xmlns:a16="http://schemas.microsoft.com/office/drawing/2014/main" id="{E0597715-BB4B-1639-969D-0824E8B356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8557" y="4499941"/>
            <a:ext cx="1803426" cy="84535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lloyds banking group logo png">
            <a:extLst>
              <a:ext uri="{FF2B5EF4-FFF2-40B4-BE49-F238E27FC236}">
                <a16:creationId xmlns:a16="http://schemas.microsoft.com/office/drawing/2014/main" id="{EBF7D97C-E0B3-B60B-478F-290B18D2B4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1737" y="1636536"/>
            <a:ext cx="2326485" cy="109781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9E70CA5-4C06-3637-366B-6E2801868467}"/>
              </a:ext>
            </a:extLst>
          </p:cNvPr>
          <p:cNvPicPr>
            <a:picLocks noChangeAspect="1"/>
          </p:cNvPicPr>
          <p:nvPr/>
        </p:nvPicPr>
        <p:blipFill>
          <a:blip r:embed="rId6"/>
          <a:stretch>
            <a:fillRect/>
          </a:stretch>
        </p:blipFill>
        <p:spPr>
          <a:xfrm>
            <a:off x="2960477" y="3725939"/>
            <a:ext cx="2856800" cy="942744"/>
          </a:xfrm>
          <a:prstGeom prst="rect">
            <a:avLst/>
          </a:prstGeom>
        </p:spPr>
      </p:pic>
      <p:pic>
        <p:nvPicPr>
          <p:cNvPr id="19" name="Picture 6" descr="Related image">
            <a:extLst>
              <a:ext uri="{FF2B5EF4-FFF2-40B4-BE49-F238E27FC236}">
                <a16:creationId xmlns:a16="http://schemas.microsoft.com/office/drawing/2014/main" id="{1C8BF257-3386-4D1F-127F-8E2BC873AC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0791" y="2347441"/>
            <a:ext cx="2483213" cy="137321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Logo&#10;&#10;Description automatically generated">
            <a:extLst>
              <a:ext uri="{FF2B5EF4-FFF2-40B4-BE49-F238E27FC236}">
                <a16:creationId xmlns:a16="http://schemas.microsoft.com/office/drawing/2014/main" id="{A959DB5B-B492-5026-1427-FB31226604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33835" y="4709686"/>
            <a:ext cx="3747902" cy="1607273"/>
          </a:xfrm>
          <a:prstGeom prst="rect">
            <a:avLst/>
          </a:prstGeom>
        </p:spPr>
      </p:pic>
      <p:pic>
        <p:nvPicPr>
          <p:cNvPr id="23" name="Picture 22" descr="Logo&#10;&#10;Description automatically generated">
            <a:extLst>
              <a:ext uri="{FF2B5EF4-FFF2-40B4-BE49-F238E27FC236}">
                <a16:creationId xmlns:a16="http://schemas.microsoft.com/office/drawing/2014/main" id="{E63B4DE7-183C-CD2A-7E6B-B73CEF950F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05905" y="3273073"/>
            <a:ext cx="4041020" cy="801890"/>
          </a:xfrm>
          <a:prstGeom prst="rect">
            <a:avLst/>
          </a:prstGeom>
        </p:spPr>
      </p:pic>
    </p:spTree>
    <p:extLst>
      <p:ext uri="{BB962C8B-B14F-4D97-AF65-F5344CB8AC3E}">
        <p14:creationId xmlns:p14="http://schemas.microsoft.com/office/powerpoint/2010/main" val="3267091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6532739" cy="1179576"/>
          </a:xfrm>
        </p:spPr>
        <p:txBody>
          <a:bodyPr>
            <a:noAutofit/>
          </a:bodyPr>
          <a:lstStyle/>
          <a:p>
            <a:r>
              <a:rPr lang="en-GB" sz="4400" dirty="0">
                <a:solidFill>
                  <a:schemeClr val="bg1"/>
                </a:solidFill>
              </a:rPr>
              <a:t>Data Replication</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fontScale="925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Installation, configuration, migration/switch</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RDF, Shadowbase (</a:t>
            </a:r>
            <a:r>
              <a:rPr lang="en-US" sz="2100" dirty="0" err="1">
                <a:cs typeface="Dubai Light" panose="020B0303030403030204" pitchFamily="34" charset="-78"/>
              </a:rPr>
              <a:t>AutoTMF</a:t>
            </a:r>
            <a:r>
              <a:rPr lang="en-US" sz="2100" dirty="0">
                <a:cs typeface="Dubai Light" panose="020B0303030403030204" pitchFamily="34" charset="-78"/>
              </a:rPr>
              <a:t>, </a:t>
            </a:r>
            <a:r>
              <a:rPr lang="en-US" sz="2100" dirty="0" err="1">
                <a:cs typeface="Dubai Light" panose="020B0303030403030204" pitchFamily="34" charset="-78"/>
              </a:rPr>
              <a:t>AutoSync</a:t>
            </a:r>
            <a:r>
              <a:rPr lang="en-US" sz="2100" dirty="0">
                <a:cs typeface="Dubai Light" panose="020B0303030403030204" pitchFamily="34" charset="-78"/>
              </a:rPr>
              <a:t>), </a:t>
            </a:r>
            <a:r>
              <a:rPr lang="en-US" sz="2100" dirty="0" err="1">
                <a:cs typeface="Dubai Light" panose="020B0303030403030204" pitchFamily="34" charset="-78"/>
              </a:rPr>
              <a:t>DRNet</a:t>
            </a:r>
            <a:r>
              <a:rPr lang="en-US" sz="2100" dirty="0">
                <a:cs typeface="Dubai Light" panose="020B0303030403030204" pitchFamily="34" charset="-78"/>
              </a:rPr>
              <a:t>, </a:t>
            </a:r>
            <a:r>
              <a:rPr lang="en-US" sz="2100" dirty="0" err="1">
                <a:cs typeface="Dubai Light" panose="020B0303030403030204" pitchFamily="34" charset="-78"/>
              </a:rPr>
              <a:t>GoldenGate</a:t>
            </a: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Key Partner of </a:t>
            </a:r>
            <a:r>
              <a:rPr lang="en-US" sz="2100" dirty="0" err="1">
                <a:cs typeface="Dubai Light" panose="020B0303030403030204" pitchFamily="34" charset="-78"/>
              </a:rPr>
              <a:t>Gravic</a:t>
            </a:r>
            <a:r>
              <a:rPr lang="en-US" sz="2100" dirty="0">
                <a:cs typeface="Dubai Light" panose="020B0303030403030204" pitchFamily="34" charset="-78"/>
              </a:rPr>
              <a:t>/HPE for Shadowbase</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Currently providing Shadowbase installations across EMEA</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Presented ‘Shadowbase: A Swiss Army Knife Guide’ at TBC 2018</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End-to-End management of project</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Filling gaps as required</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11</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3083809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12</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1259810" y="0"/>
            <a:ext cx="10948156"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2039815" y="0"/>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What We Did</a:t>
            </a:r>
          </a:p>
        </p:txBody>
      </p:sp>
      <p:sp>
        <p:nvSpPr>
          <p:cNvPr id="3" name="Rectangle 2">
            <a:extLst>
              <a:ext uri="{FF2B5EF4-FFF2-40B4-BE49-F238E27FC236}">
                <a16:creationId xmlns:a16="http://schemas.microsoft.com/office/drawing/2014/main" id="{42C8AD92-309F-1AD0-A6AA-8B7DD0874133}"/>
              </a:ext>
            </a:extLst>
          </p:cNvPr>
          <p:cNvSpPr/>
          <p:nvPr/>
        </p:nvSpPr>
        <p:spPr>
          <a:xfrm>
            <a:off x="2069727" y="15809"/>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D114A3D8-91E3-1FB2-B43D-47CF3E251A63}"/>
              </a:ext>
            </a:extLst>
          </p:cNvPr>
          <p:cNvPicPr>
            <a:picLocks noChangeAspect="1"/>
          </p:cNvPicPr>
          <p:nvPr/>
        </p:nvPicPr>
        <p:blipFill rotWithShape="1">
          <a:blip r:embed="rId3"/>
          <a:srcRect l="20711" t="33636" r="19170" b="36334"/>
          <a:stretch/>
        </p:blipFill>
        <p:spPr>
          <a:xfrm>
            <a:off x="7666260" y="1448897"/>
            <a:ext cx="3387435" cy="956368"/>
          </a:xfrm>
          <a:prstGeom prst="rect">
            <a:avLst/>
          </a:prstGeom>
        </p:spPr>
      </p:pic>
      <p:pic>
        <p:nvPicPr>
          <p:cNvPr id="17" name="Picture 16">
            <a:extLst>
              <a:ext uri="{FF2B5EF4-FFF2-40B4-BE49-F238E27FC236}">
                <a16:creationId xmlns:a16="http://schemas.microsoft.com/office/drawing/2014/main" id="{D9B5C3A4-B76B-E24C-C01E-A59FF9A6D0C7}"/>
              </a:ext>
            </a:extLst>
          </p:cNvPr>
          <p:cNvPicPr>
            <a:picLocks noChangeAspect="1"/>
          </p:cNvPicPr>
          <p:nvPr/>
        </p:nvPicPr>
        <p:blipFill>
          <a:blip r:embed="rId4"/>
          <a:stretch>
            <a:fillRect/>
          </a:stretch>
        </p:blipFill>
        <p:spPr>
          <a:xfrm>
            <a:off x="6670766" y="2871959"/>
            <a:ext cx="3546764" cy="1382637"/>
          </a:xfrm>
          <a:prstGeom prst="rect">
            <a:avLst/>
          </a:prstGeom>
        </p:spPr>
      </p:pic>
      <p:pic>
        <p:nvPicPr>
          <p:cNvPr id="18" name="Picture 2" descr="Image result for alinma bank logo png">
            <a:extLst>
              <a:ext uri="{FF2B5EF4-FFF2-40B4-BE49-F238E27FC236}">
                <a16:creationId xmlns:a16="http://schemas.microsoft.com/office/drawing/2014/main" id="{DF2C9AD5-1412-54F0-4DFE-086133ADE4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7828" y="4721290"/>
            <a:ext cx="3404362" cy="80321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s://www.benefit.bh/gif/logo.png">
            <a:extLst>
              <a:ext uri="{FF2B5EF4-FFF2-40B4-BE49-F238E27FC236}">
                <a16:creationId xmlns:a16="http://schemas.microsoft.com/office/drawing/2014/main" id="{D65843DB-0ED4-4307-44BF-FBA61B6408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6254" y="4507187"/>
            <a:ext cx="1216766" cy="184074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Logo&#10;&#10;Description automatically generated">
            <a:extLst>
              <a:ext uri="{FF2B5EF4-FFF2-40B4-BE49-F238E27FC236}">
                <a16:creationId xmlns:a16="http://schemas.microsoft.com/office/drawing/2014/main" id="{3CECAEA4-6F0F-3699-E8B5-CE80910B26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5744" y="1448897"/>
            <a:ext cx="4041020" cy="801890"/>
          </a:xfrm>
          <a:prstGeom prst="rect">
            <a:avLst/>
          </a:prstGeom>
        </p:spPr>
      </p:pic>
      <p:pic>
        <p:nvPicPr>
          <p:cNvPr id="27" name="Picture 26" descr="Logo, company name&#10;&#10;Description automatically generated">
            <a:extLst>
              <a:ext uri="{FF2B5EF4-FFF2-40B4-BE49-F238E27FC236}">
                <a16:creationId xmlns:a16="http://schemas.microsoft.com/office/drawing/2014/main" id="{416D5325-40AB-64FB-EDE9-8E3C52C37B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5952" y="2494108"/>
            <a:ext cx="4143466" cy="1953770"/>
          </a:xfrm>
          <a:prstGeom prst="rect">
            <a:avLst/>
          </a:prstGeom>
        </p:spPr>
      </p:pic>
    </p:spTree>
    <p:extLst>
      <p:ext uri="{BB962C8B-B14F-4D97-AF65-F5344CB8AC3E}">
        <p14:creationId xmlns:p14="http://schemas.microsoft.com/office/powerpoint/2010/main" val="9309949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8208"/>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24">
            <a:extLst>
              <a:ext uri="{FF2B5EF4-FFF2-40B4-BE49-F238E27FC236}">
                <a16:creationId xmlns:a16="http://schemas.microsoft.com/office/drawing/2014/main" id="{984A58D4-B75D-0145-F08F-2BA49D132423}"/>
              </a:ext>
            </a:extLst>
          </p:cNvPr>
          <p:cNvSpPr>
            <a:spLocks noGrp="1"/>
          </p:cNvSpPr>
          <p:nvPr>
            <p:ph type="title"/>
          </p:nvPr>
        </p:nvSpPr>
        <p:spPr>
          <a:xfrm>
            <a:off x="935107" y="1112314"/>
            <a:ext cx="5412532" cy="1179576"/>
          </a:xfrm>
        </p:spPr>
        <p:txBody>
          <a:bodyPr/>
          <a:lstStyle/>
          <a:p>
            <a:r>
              <a:rPr lang="en-GB" dirty="0"/>
              <a:t>New Services:</a:t>
            </a: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13</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sp>
        <p:nvSpPr>
          <p:cNvPr id="18" name="Oval 1">
            <a:extLst>
              <a:ext uri="{FF2B5EF4-FFF2-40B4-BE49-F238E27FC236}">
                <a16:creationId xmlns:a16="http://schemas.microsoft.com/office/drawing/2014/main" id="{8DB3D14B-74DA-9A20-D6FD-297811A58204}"/>
              </a:ext>
            </a:extLst>
          </p:cNvPr>
          <p:cNvSpPr>
            <a:spLocks/>
          </p:cNvSpPr>
          <p:nvPr/>
        </p:nvSpPr>
        <p:spPr>
          <a:xfrm>
            <a:off x="6536248" y="970467"/>
            <a:ext cx="4851078" cy="485107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a:spLocks/>
          </p:cNvSpPr>
          <p:nvPr/>
        </p:nvSpPr>
        <p:spPr>
          <a:xfrm>
            <a:off x="7176695" y="1610914"/>
            <a:ext cx="3570185" cy="3570185"/>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a:spLocks/>
          </p:cNvSpPr>
          <p:nvPr/>
        </p:nvSpPr>
        <p:spPr>
          <a:xfrm>
            <a:off x="7690004" y="2124223"/>
            <a:ext cx="2543568" cy="254356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t 1">
            <a:extLst>
              <a:ext uri="{FF2B5EF4-FFF2-40B4-BE49-F238E27FC236}">
                <a16:creationId xmlns:a16="http://schemas.microsoft.com/office/drawing/2014/main" id="{38106C4A-B70A-B4A7-D0C0-E60A3ABA5558}"/>
              </a:ext>
            </a:extLst>
          </p:cNvPr>
          <p:cNvSpPr>
            <a:spLocks/>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a:spLocks/>
          </p:cNvSpPr>
          <p:nvPr/>
        </p:nvSpPr>
        <p:spPr>
          <a:xfrm>
            <a:off x="11075016" y="172446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a:spLocks/>
          </p:cNvSpPr>
          <p:nvPr/>
        </p:nvSpPr>
        <p:spPr>
          <a:xfrm>
            <a:off x="6848557" y="519585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a:spLocks/>
          </p:cNvSpPr>
          <p:nvPr/>
        </p:nvSpPr>
        <p:spPr>
          <a:xfrm>
            <a:off x="6536247" y="490520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a:spLocks/>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pic>
        <p:nvPicPr>
          <p:cNvPr id="23" name="Picture 22" descr="Logo, icon&#10;&#10;Description automatically generated">
            <a:extLst>
              <a:ext uri="{FF2B5EF4-FFF2-40B4-BE49-F238E27FC236}">
                <a16:creationId xmlns:a16="http://schemas.microsoft.com/office/drawing/2014/main" id="{71794C7B-4C00-C82A-1BC1-74BD8559A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6243" y="2200462"/>
            <a:ext cx="2391085" cy="2391085"/>
          </a:xfrm>
          <a:prstGeom prst="rect">
            <a:avLst/>
          </a:prstGeom>
        </p:spPr>
      </p:pic>
      <p:grpSp>
        <p:nvGrpSpPr>
          <p:cNvPr id="27" name="Logo">
            <a:extLst>
              <a:ext uri="{FF2B5EF4-FFF2-40B4-BE49-F238E27FC236}">
                <a16:creationId xmlns:a16="http://schemas.microsoft.com/office/drawing/2014/main" id="{B795BFF5-F05D-6A5E-4056-678B05B21B3D}"/>
              </a:ext>
            </a:extLst>
          </p:cNvPr>
          <p:cNvGrpSpPr>
            <a:grpSpLocks noGrp="1" noUngrp="1" noRot="1" noMove="1" noResize="1"/>
          </p:cNvGrpSpPr>
          <p:nvPr/>
        </p:nvGrpSpPr>
        <p:grpSpPr>
          <a:xfrm>
            <a:off x="137351" y="139500"/>
            <a:ext cx="477068" cy="6311899"/>
            <a:chOff x="137351" y="139500"/>
            <a:chExt cx="477068" cy="6311899"/>
          </a:xfrm>
        </p:grpSpPr>
        <p:pic>
          <p:nvPicPr>
            <p:cNvPr id="28" name="Picture 27" descr="Logo&#10;&#10;Description automatically generated">
              <a:extLst>
                <a:ext uri="{FF2B5EF4-FFF2-40B4-BE49-F238E27FC236}">
                  <a16:creationId xmlns:a16="http://schemas.microsoft.com/office/drawing/2014/main" id="{EE0FCAF0-C9CC-C84A-560E-A562D0107EF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29" name="Group 28">
              <a:extLst>
                <a:ext uri="{FF2B5EF4-FFF2-40B4-BE49-F238E27FC236}">
                  <a16:creationId xmlns:a16="http://schemas.microsoft.com/office/drawing/2014/main" id="{8585BAE0-1612-5604-D38B-846950B2157F}"/>
                </a:ext>
              </a:extLst>
            </p:cNvPr>
            <p:cNvGrpSpPr>
              <a:grpSpLocks noGrp="1" noUngrp="1" noRot="1" noMove="1" noResize="1"/>
            </p:cNvGrpSpPr>
            <p:nvPr/>
          </p:nvGrpSpPr>
          <p:grpSpPr>
            <a:xfrm>
              <a:off x="268162" y="678144"/>
              <a:ext cx="215444" cy="5773255"/>
              <a:chOff x="311370" y="693630"/>
              <a:chExt cx="215444" cy="5773255"/>
            </a:xfrm>
          </p:grpSpPr>
          <p:cxnSp>
            <p:nvCxnSpPr>
              <p:cNvPr id="30" name="Straight Connector 29">
                <a:extLst>
                  <a:ext uri="{FF2B5EF4-FFF2-40B4-BE49-F238E27FC236}">
                    <a16:creationId xmlns:a16="http://schemas.microsoft.com/office/drawing/2014/main" id="{3B3654A6-7897-0734-F18E-95B3896DDE88}"/>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538D972-4422-72E3-0035-337E06BCD20B}"/>
                  </a:ext>
                </a:extLst>
              </p:cNvPr>
              <p:cNvGrpSpPr>
                <a:grpSpLocks noGrp="1" noUngrp="1" noRot="1" noMove="1" noResize="1"/>
              </p:cNvGrpSpPr>
              <p:nvPr/>
            </p:nvGrpSpPr>
            <p:grpSpPr>
              <a:xfrm rot="16200000">
                <a:off x="-1866949" y="3480868"/>
                <a:ext cx="4572082" cy="215444"/>
                <a:chOff x="2786213" y="2974683"/>
                <a:chExt cx="4572082" cy="215444"/>
              </a:xfrm>
            </p:grpSpPr>
            <p:sp>
              <p:nvSpPr>
                <p:cNvPr id="33" name="TextBox 32">
                  <a:extLst>
                    <a:ext uri="{FF2B5EF4-FFF2-40B4-BE49-F238E27FC236}">
                      <a16:creationId xmlns:a16="http://schemas.microsoft.com/office/drawing/2014/main" id="{E7EB91EB-F827-1A40-5387-05DAEB488FB3}"/>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34" name="TextBox 33">
                  <a:extLst>
                    <a:ext uri="{FF2B5EF4-FFF2-40B4-BE49-F238E27FC236}">
                      <a16:creationId xmlns:a16="http://schemas.microsoft.com/office/drawing/2014/main" id="{78B27AC8-8A14-C4DC-39D5-E9A6CB8AE854}"/>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35" name="Straight Connector 34">
                  <a:extLst>
                    <a:ext uri="{FF2B5EF4-FFF2-40B4-BE49-F238E27FC236}">
                      <a16:creationId xmlns:a16="http://schemas.microsoft.com/office/drawing/2014/main" id="{D786918C-E78F-6B18-AB8F-7704182727FF}"/>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1D0586E-0A96-F325-CE7B-98AF10EB519A}"/>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37" name="Straight Connector 36">
                  <a:extLst>
                    <a:ext uri="{FF2B5EF4-FFF2-40B4-BE49-F238E27FC236}">
                      <a16:creationId xmlns:a16="http://schemas.microsoft.com/office/drawing/2014/main" id="{CC5D8628-E02A-F86C-A613-8F1FEFDFFCF8}"/>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32" name="Straight Connector 31">
                <a:extLst>
                  <a:ext uri="{FF2B5EF4-FFF2-40B4-BE49-F238E27FC236}">
                    <a16:creationId xmlns:a16="http://schemas.microsoft.com/office/drawing/2014/main" id="{D8FC790C-0EA9-F994-8150-6FD73305DDB9}"/>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8" name="Content Placeholder 25">
            <a:extLst>
              <a:ext uri="{FF2B5EF4-FFF2-40B4-BE49-F238E27FC236}">
                <a16:creationId xmlns:a16="http://schemas.microsoft.com/office/drawing/2014/main" id="{3686C405-E4EF-5FD3-F571-D99550E01B80}"/>
              </a:ext>
            </a:extLst>
          </p:cNvPr>
          <p:cNvSpPr>
            <a:spLocks noGrp="1"/>
          </p:cNvSpPr>
          <p:nvPr>
            <p:ph idx="1"/>
          </p:nvPr>
        </p:nvSpPr>
        <p:spPr>
          <a:xfrm>
            <a:off x="996163" y="2825496"/>
            <a:ext cx="5647777" cy="3346704"/>
          </a:xfrm>
        </p:spPr>
        <p:txBody>
          <a:bodyPr>
            <a:normAutofit/>
          </a:bodyPr>
          <a:lstStyle/>
          <a:p>
            <a:pPr marL="285750" indent="-285750">
              <a:buFont typeface="Arial" panose="020B0604020202020204" pitchFamily="34" charset="0"/>
              <a:buChar char="•"/>
            </a:pPr>
            <a:r>
              <a:rPr lang="en-US" dirty="0">
                <a:cs typeface="Dubai Light" panose="020B0303030403030204" pitchFamily="34" charset="-78"/>
              </a:rPr>
              <a:t>System/Application Modernization</a:t>
            </a:r>
          </a:p>
          <a:p>
            <a:pPr marL="285750" indent="-285750">
              <a:buFont typeface="Arial" panose="020B0604020202020204" pitchFamily="34" charset="0"/>
              <a:buChar char="•"/>
            </a:pPr>
            <a:r>
              <a:rPr lang="en-US" dirty="0">
                <a:cs typeface="Dubai Light" panose="020B0303030403030204" pitchFamily="34" charset="-78"/>
              </a:rPr>
              <a:t>vNS Services</a:t>
            </a:r>
          </a:p>
          <a:p>
            <a:pPr marL="285750" indent="-285750">
              <a:buFont typeface="Arial" panose="020B0604020202020204" pitchFamily="34" charset="0"/>
              <a:buChar char="•"/>
            </a:pPr>
            <a:r>
              <a:rPr lang="en-US" dirty="0">
                <a:cs typeface="Dubai Light" panose="020B0303030403030204" pitchFamily="34" charset="-78"/>
              </a:rPr>
              <a:t>TCM InSight </a:t>
            </a:r>
            <a:r>
              <a:rPr lang="en-US" dirty="0" err="1">
                <a:cs typeface="Dubai Light" panose="020B0303030403030204" pitchFamily="34" charset="-78"/>
              </a:rPr>
              <a:t>Healthcheck</a:t>
            </a:r>
            <a:endParaRPr lang="en-US" dirty="0">
              <a:cs typeface="Dubai Light" panose="020B0303030403030204" pitchFamily="34" charset="-78"/>
            </a:endParaRPr>
          </a:p>
        </p:txBody>
      </p:sp>
    </p:spTree>
    <p:extLst>
      <p:ext uri="{BB962C8B-B14F-4D97-AF65-F5344CB8AC3E}">
        <p14:creationId xmlns:p14="http://schemas.microsoft.com/office/powerpoint/2010/main" val="4109260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9144429" cy="1179576"/>
          </a:xfrm>
        </p:spPr>
        <p:txBody>
          <a:bodyPr>
            <a:noAutofit/>
          </a:bodyPr>
          <a:lstStyle/>
          <a:p>
            <a:r>
              <a:rPr lang="en-GB" sz="4400" dirty="0">
                <a:solidFill>
                  <a:schemeClr val="bg1"/>
                </a:solidFill>
              </a:rPr>
              <a:t>System/Application Modernisation</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fontScale="92500" lnSpcReduction="200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TCM are helping companies with legacy/in-house written NonStop applications reach their full potential</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TCM Application experts can advise how these applications can easily be enhanced via the use of modern, even open-source technologies</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Many do not realize these industry-standard tool and utilities can run natively on NonStop, and are probably found in other parts of the organization</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TCM recently developed our own in-house written application utilizing the following technologies:</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14</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2834762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15</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1259810" y="0"/>
            <a:ext cx="10948156"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2039815" y="0"/>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What We Did</a:t>
            </a:r>
          </a:p>
        </p:txBody>
      </p:sp>
      <p:sp>
        <p:nvSpPr>
          <p:cNvPr id="3" name="Rectangle 2">
            <a:extLst>
              <a:ext uri="{FF2B5EF4-FFF2-40B4-BE49-F238E27FC236}">
                <a16:creationId xmlns:a16="http://schemas.microsoft.com/office/drawing/2014/main" id="{42C8AD92-309F-1AD0-A6AA-8B7DD0874133}"/>
              </a:ext>
            </a:extLst>
          </p:cNvPr>
          <p:cNvSpPr/>
          <p:nvPr/>
        </p:nvSpPr>
        <p:spPr>
          <a:xfrm>
            <a:off x="2069727" y="15809"/>
            <a:ext cx="10168151" cy="6869068"/>
          </a:xfrm>
          <a:prstGeom prst="rect">
            <a:avLst/>
          </a:prstGeom>
          <a:gradFill flip="none" rotWithShape="1">
            <a:gsLst>
              <a:gs pos="27000">
                <a:schemeClr val="bg1"/>
              </a:gs>
              <a:gs pos="86000">
                <a:schemeClr val="bg1"/>
              </a:gs>
              <a:gs pos="1000">
                <a:schemeClr val="accent6">
                  <a:lumMod val="20000"/>
                  <a:lumOff val="8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0" name="Group 19">
            <a:extLst>
              <a:ext uri="{FF2B5EF4-FFF2-40B4-BE49-F238E27FC236}">
                <a16:creationId xmlns:a16="http://schemas.microsoft.com/office/drawing/2014/main" id="{ADA47BAD-86FC-7ED8-06FC-814134BA9681}"/>
              </a:ext>
            </a:extLst>
          </p:cNvPr>
          <p:cNvGrpSpPr/>
          <p:nvPr/>
        </p:nvGrpSpPr>
        <p:grpSpPr>
          <a:xfrm>
            <a:off x="2479154" y="761248"/>
            <a:ext cx="2447202" cy="3134186"/>
            <a:chOff x="8628342" y="2259578"/>
            <a:chExt cx="2447202" cy="3134186"/>
          </a:xfrm>
        </p:grpSpPr>
        <p:grpSp>
          <p:nvGrpSpPr>
            <p:cNvPr id="21" name="Group 20">
              <a:extLst>
                <a:ext uri="{FF2B5EF4-FFF2-40B4-BE49-F238E27FC236}">
                  <a16:creationId xmlns:a16="http://schemas.microsoft.com/office/drawing/2014/main" id="{DDA1B191-5AF8-6840-B03A-BE909D52E0A0}"/>
                </a:ext>
              </a:extLst>
            </p:cNvPr>
            <p:cNvGrpSpPr/>
            <p:nvPr/>
          </p:nvGrpSpPr>
          <p:grpSpPr>
            <a:xfrm>
              <a:off x="8628342" y="2259578"/>
              <a:ext cx="2447202" cy="1169420"/>
              <a:chOff x="8914481" y="2578008"/>
              <a:chExt cx="1725086" cy="841676"/>
            </a:xfrm>
          </p:grpSpPr>
          <p:pic>
            <p:nvPicPr>
              <p:cNvPr id="24" name="Picture 36">
                <a:extLst>
                  <a:ext uri="{FF2B5EF4-FFF2-40B4-BE49-F238E27FC236}">
                    <a16:creationId xmlns:a16="http://schemas.microsoft.com/office/drawing/2014/main" id="{B8BC7FB6-9D3D-F795-869D-33C9DD7A3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7975" y="2621370"/>
                <a:ext cx="671592" cy="75495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6" descr="Emblem of C programming language. Gray hexagon with the letter C inside  Stock Vector Image &amp; Art - Alamy">
                <a:extLst>
                  <a:ext uri="{FF2B5EF4-FFF2-40B4-BE49-F238E27FC236}">
                    <a16:creationId xmlns:a16="http://schemas.microsoft.com/office/drawing/2014/main" id="{72F3D4BB-5EA4-3F5B-5F66-A5ECF26B8C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659" t="7960" r="12347" b="11281"/>
              <a:stretch/>
            </p:blipFill>
            <p:spPr bwMode="auto">
              <a:xfrm>
                <a:off x="8914481" y="2578008"/>
                <a:ext cx="752647" cy="841676"/>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21" descr="Logo&#10;&#10;Description automatically generated">
              <a:extLst>
                <a:ext uri="{FF2B5EF4-FFF2-40B4-BE49-F238E27FC236}">
                  <a16:creationId xmlns:a16="http://schemas.microsoft.com/office/drawing/2014/main" id="{DA4EFAF6-7DFB-1EB4-C178-EEFA121C73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2464" y="3515228"/>
              <a:ext cx="1878536" cy="1878536"/>
            </a:xfrm>
            <a:prstGeom prst="rect">
              <a:avLst/>
            </a:prstGeom>
          </p:spPr>
        </p:pic>
      </p:grpSp>
      <p:grpSp>
        <p:nvGrpSpPr>
          <p:cNvPr id="29" name="Group 28">
            <a:extLst>
              <a:ext uri="{FF2B5EF4-FFF2-40B4-BE49-F238E27FC236}">
                <a16:creationId xmlns:a16="http://schemas.microsoft.com/office/drawing/2014/main" id="{C47DB906-D335-CD40-5925-58C2E7CA1F75}"/>
              </a:ext>
            </a:extLst>
          </p:cNvPr>
          <p:cNvGrpSpPr/>
          <p:nvPr/>
        </p:nvGrpSpPr>
        <p:grpSpPr>
          <a:xfrm>
            <a:off x="2647814" y="4051840"/>
            <a:ext cx="3023804" cy="2344487"/>
            <a:chOff x="4908012" y="927530"/>
            <a:chExt cx="3023804" cy="2344487"/>
          </a:xfrm>
        </p:grpSpPr>
        <p:pic>
          <p:nvPicPr>
            <p:cNvPr id="30" name="Picture 4">
              <a:extLst>
                <a:ext uri="{FF2B5EF4-FFF2-40B4-BE49-F238E27FC236}">
                  <a16:creationId xmlns:a16="http://schemas.microsoft.com/office/drawing/2014/main" id="{0811BF5F-706E-8D5E-0E25-200F50C6C5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2431" y="2710233"/>
              <a:ext cx="2400943" cy="56178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Best Visual Studio Code Extensions. - DEV Community">
              <a:extLst>
                <a:ext uri="{FF2B5EF4-FFF2-40B4-BE49-F238E27FC236}">
                  <a16:creationId xmlns:a16="http://schemas.microsoft.com/office/drawing/2014/main" id="{F5019C0F-1848-E4D5-8C2C-39D6DA18F7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8012" y="927530"/>
              <a:ext cx="3023804" cy="17008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D78D8E7F-039D-AECA-7E4C-3C08BF41634F}"/>
              </a:ext>
            </a:extLst>
          </p:cNvPr>
          <p:cNvGrpSpPr/>
          <p:nvPr/>
        </p:nvGrpSpPr>
        <p:grpSpPr>
          <a:xfrm>
            <a:off x="5101965" y="1930668"/>
            <a:ext cx="3240975" cy="1462937"/>
            <a:chOff x="1828384" y="1089825"/>
            <a:chExt cx="2564240" cy="1040329"/>
          </a:xfrm>
        </p:grpSpPr>
        <p:pic>
          <p:nvPicPr>
            <p:cNvPr id="34" name="Picture 16">
              <a:extLst>
                <a:ext uri="{FF2B5EF4-FFF2-40B4-BE49-F238E27FC236}">
                  <a16:creationId xmlns:a16="http://schemas.microsoft.com/office/drawing/2014/main" id="{91B3A979-BBC4-0965-23E1-90941A6C6F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3416" y="1089825"/>
              <a:ext cx="2263816" cy="44886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extLst>
                <a:ext uri="{FF2B5EF4-FFF2-40B4-BE49-F238E27FC236}">
                  <a16:creationId xmlns:a16="http://schemas.microsoft.com/office/drawing/2014/main" id="{E94FC68E-DB79-FB34-8F8C-3A0E90A441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384" y="1622306"/>
              <a:ext cx="1216354" cy="47686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0">
              <a:extLst>
                <a:ext uri="{FF2B5EF4-FFF2-40B4-BE49-F238E27FC236}">
                  <a16:creationId xmlns:a16="http://schemas.microsoft.com/office/drawing/2014/main" id="{DC81B6F8-8F2E-069C-741D-83EC37356E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35324" y="1637235"/>
              <a:ext cx="1257300" cy="492919"/>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12" descr="Git - Logo Downloads">
            <a:extLst>
              <a:ext uri="{FF2B5EF4-FFF2-40B4-BE49-F238E27FC236}">
                <a16:creationId xmlns:a16="http://schemas.microsoft.com/office/drawing/2014/main" id="{73B89D40-D5D2-ACDF-8316-CFDA6D639EB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32146" y="3875605"/>
            <a:ext cx="2108527" cy="88048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a:extLst>
              <a:ext uri="{FF2B5EF4-FFF2-40B4-BE49-F238E27FC236}">
                <a16:creationId xmlns:a16="http://schemas.microsoft.com/office/drawing/2014/main" id="{1CB3D227-9C99-9A00-B220-74BA2A9A27AF}"/>
              </a:ext>
            </a:extLst>
          </p:cNvPr>
          <p:cNvGrpSpPr/>
          <p:nvPr/>
        </p:nvGrpSpPr>
        <p:grpSpPr>
          <a:xfrm>
            <a:off x="8438814" y="4276458"/>
            <a:ext cx="2748527" cy="2302936"/>
            <a:chOff x="8570617" y="2157317"/>
            <a:chExt cx="2748527" cy="2302936"/>
          </a:xfrm>
        </p:grpSpPr>
        <p:pic>
          <p:nvPicPr>
            <p:cNvPr id="39" name="Picture 14">
              <a:extLst>
                <a:ext uri="{FF2B5EF4-FFF2-40B4-BE49-F238E27FC236}">
                  <a16:creationId xmlns:a16="http://schemas.microsoft.com/office/drawing/2014/main" id="{07A8ABD5-75D2-83AD-F8E6-ACE3E0EC113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81539" y="2157317"/>
              <a:ext cx="2486557" cy="800360"/>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5CCEF18C-8B36-7F1D-6AAA-1BE1C9A6363E}"/>
                </a:ext>
              </a:extLst>
            </p:cNvPr>
            <p:cNvGrpSpPr/>
            <p:nvPr/>
          </p:nvGrpSpPr>
          <p:grpSpPr>
            <a:xfrm>
              <a:off x="8570617" y="3203649"/>
              <a:ext cx="2748527" cy="1256604"/>
              <a:chOff x="9102685" y="2067466"/>
              <a:chExt cx="2748527" cy="1256604"/>
            </a:xfrm>
          </p:grpSpPr>
          <p:pic>
            <p:nvPicPr>
              <p:cNvPr id="41" name="Picture 32">
                <a:extLst>
                  <a:ext uri="{FF2B5EF4-FFF2-40B4-BE49-F238E27FC236}">
                    <a16:creationId xmlns:a16="http://schemas.microsoft.com/office/drawing/2014/main" id="{20D7CB3E-BFD1-8746-8F85-3875B50F8F9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02685" y="2067466"/>
                <a:ext cx="1256604" cy="1256604"/>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 41">
                <a:extLst>
                  <a:ext uri="{FF2B5EF4-FFF2-40B4-BE49-F238E27FC236}">
                    <a16:creationId xmlns:a16="http://schemas.microsoft.com/office/drawing/2014/main" id="{6315E36F-4C07-0EDA-C12E-8459FEF818F4}"/>
                  </a:ext>
                </a:extLst>
              </p:cNvPr>
              <p:cNvGrpSpPr/>
              <p:nvPr/>
            </p:nvGrpSpPr>
            <p:grpSpPr>
              <a:xfrm>
                <a:off x="10339665" y="2106608"/>
                <a:ext cx="1511547" cy="1182792"/>
                <a:chOff x="10169562" y="2741795"/>
                <a:chExt cx="1511547" cy="1120221"/>
              </a:xfrm>
            </p:grpSpPr>
            <p:pic>
              <p:nvPicPr>
                <p:cNvPr id="43" name="Picture 34">
                  <a:extLst>
                    <a:ext uri="{FF2B5EF4-FFF2-40B4-BE49-F238E27FC236}">
                      <a16:creationId xmlns:a16="http://schemas.microsoft.com/office/drawing/2014/main" id="{C4A58F03-57F6-D901-C1AF-778BCF12623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4186" t="12431" r="25105" b="12040"/>
                <a:stretch/>
              </p:blipFill>
              <p:spPr bwMode="auto">
                <a:xfrm>
                  <a:off x="10512361" y="2741795"/>
                  <a:ext cx="830848" cy="825024"/>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8EFBF63D-1732-9A52-52C2-3FB88021BAC1}"/>
                    </a:ext>
                  </a:extLst>
                </p:cNvPr>
                <p:cNvSpPr txBox="1"/>
                <p:nvPr/>
              </p:nvSpPr>
              <p:spPr>
                <a:xfrm>
                  <a:off x="10169562" y="3523462"/>
                  <a:ext cx="1511547" cy="338554"/>
                </a:xfrm>
                <a:prstGeom prst="rect">
                  <a:avLst/>
                </a:prstGeom>
                <a:noFill/>
              </p:spPr>
              <p:txBody>
                <a:bodyPr wrap="square" rtlCol="0">
                  <a:spAutoFit/>
                </a:bodyPr>
                <a:lstStyle/>
                <a:p>
                  <a:pPr algn="ctr"/>
                  <a:r>
                    <a:rPr lang="en-US" sz="1600" dirty="0">
                      <a:solidFill>
                        <a:srgbClr val="C00000"/>
                      </a:solidFill>
                      <a:latin typeface="Arial" panose="020B0604020202020204" pitchFamily="34" charset="0"/>
                      <a:cs typeface="Arial" panose="020B0604020202020204" pitchFamily="34" charset="0"/>
                    </a:rPr>
                    <a:t>GNU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Autoconf</a:t>
                  </a:r>
                  <a:endParaRPr lang="en-US" sz="1600" dirty="0">
                    <a:latin typeface="Arial" panose="020B0604020202020204" pitchFamily="34" charset="0"/>
                    <a:cs typeface="Arial" panose="020B0604020202020204" pitchFamily="34" charset="0"/>
                  </a:endParaRPr>
                </a:p>
              </p:txBody>
            </p:sp>
          </p:grpSp>
        </p:grpSp>
      </p:grpSp>
      <p:grpSp>
        <p:nvGrpSpPr>
          <p:cNvPr id="45" name="Group 44">
            <a:extLst>
              <a:ext uri="{FF2B5EF4-FFF2-40B4-BE49-F238E27FC236}">
                <a16:creationId xmlns:a16="http://schemas.microsoft.com/office/drawing/2014/main" id="{ADB7DE1B-9053-F9FA-CD29-06DF93573D4C}"/>
              </a:ext>
            </a:extLst>
          </p:cNvPr>
          <p:cNvGrpSpPr/>
          <p:nvPr/>
        </p:nvGrpSpPr>
        <p:grpSpPr>
          <a:xfrm>
            <a:off x="8677839" y="789217"/>
            <a:ext cx="2435077" cy="1367270"/>
            <a:chOff x="8579457" y="3939080"/>
            <a:chExt cx="2435077" cy="1367270"/>
          </a:xfrm>
        </p:grpSpPr>
        <p:pic>
          <p:nvPicPr>
            <p:cNvPr id="46" name="Picture 22" descr="JUnit – About">
              <a:extLst>
                <a:ext uri="{FF2B5EF4-FFF2-40B4-BE49-F238E27FC236}">
                  <a16:creationId xmlns:a16="http://schemas.microsoft.com/office/drawing/2014/main" id="{D9E664A2-157B-9BF1-8B66-62115B760D8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86517" y="4628732"/>
              <a:ext cx="2218289" cy="6776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4" descr="Boost Test Library">
              <a:extLst>
                <a:ext uri="{FF2B5EF4-FFF2-40B4-BE49-F238E27FC236}">
                  <a16:creationId xmlns:a16="http://schemas.microsoft.com/office/drawing/2014/main" id="{D7033AAE-F1DD-EEE0-DD4E-B3C3912541E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79457" y="3939080"/>
              <a:ext cx="2435077" cy="65006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954614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9144429" cy="1179576"/>
          </a:xfrm>
        </p:spPr>
        <p:txBody>
          <a:bodyPr>
            <a:noAutofit/>
          </a:bodyPr>
          <a:lstStyle/>
          <a:p>
            <a:r>
              <a:rPr lang="en-GB" sz="4400" dirty="0">
                <a:solidFill>
                  <a:schemeClr val="bg1"/>
                </a:solidFill>
              </a:rPr>
              <a:t>System/Application Modernisation</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a:bodyPr>
          <a:lstStyle/>
          <a:p>
            <a:pPr marL="685800" indent="-457200">
              <a:lnSpc>
                <a:spcPct val="140000"/>
              </a:lnSpc>
              <a:buClr>
                <a:schemeClr val="accent2"/>
              </a:buClr>
              <a:buFont typeface="Arial" panose="020B0604020202020204" pitchFamily="34" charset="0"/>
              <a:buChar char="•"/>
            </a:pPr>
            <a:r>
              <a:rPr lang="en-US" sz="1900" dirty="0">
                <a:cs typeface="Dubai Light" panose="020B0303030403030204" pitchFamily="34" charset="-78"/>
              </a:rPr>
              <a:t>By adopting these technologies, the NonStop can be opened-up and more heavily integrated with the rest of the organization’s IT practices</a:t>
            </a:r>
          </a:p>
          <a:p>
            <a:pPr marL="685800" indent="-457200">
              <a:lnSpc>
                <a:spcPct val="140000"/>
              </a:lnSpc>
              <a:buClr>
                <a:schemeClr val="accent2"/>
              </a:buClr>
              <a:buFont typeface="Arial" panose="020B0604020202020204" pitchFamily="34" charset="0"/>
              <a:buChar char="•"/>
            </a:pPr>
            <a:r>
              <a:rPr lang="en-US" sz="1900" dirty="0">
                <a:cs typeface="Dubai Light" panose="020B0303030403030204" pitchFamily="34" charset="-78"/>
              </a:rPr>
              <a:t>We can even combine their use into a modern framework with NonStop incorporated just as any other platform would be</a:t>
            </a:r>
          </a:p>
          <a:p>
            <a:pPr marL="685800" indent="-457200">
              <a:lnSpc>
                <a:spcPct val="140000"/>
              </a:lnSpc>
              <a:buClr>
                <a:schemeClr val="accent2"/>
              </a:buClr>
              <a:buFont typeface="Arial" panose="020B0604020202020204" pitchFamily="34" charset="0"/>
              <a:buChar char="•"/>
            </a:pPr>
            <a:r>
              <a:rPr lang="en-US" sz="1900" dirty="0">
                <a:cs typeface="Dubai Light" panose="020B0303030403030204" pitchFamily="34" charset="-78"/>
              </a:rPr>
              <a:t>For example, in DevOps:</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16</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12229" y="1"/>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34967021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dot 1">
            <a:extLst>
              <a:ext uri="{FF2B5EF4-FFF2-40B4-BE49-F238E27FC236}">
                <a16:creationId xmlns:a16="http://schemas.microsoft.com/office/drawing/2014/main" id="{38106C4A-B70A-B4A7-D0C0-E60A3ABA5558}"/>
              </a:ext>
            </a:extLst>
          </p:cNvPr>
          <p:cNvSpPr>
            <a:spLocks/>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a:spLocks/>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grpSp>
        <p:nvGrpSpPr>
          <p:cNvPr id="3" name="Logo">
            <a:extLst>
              <a:ext uri="{FF2B5EF4-FFF2-40B4-BE49-F238E27FC236}">
                <a16:creationId xmlns:a16="http://schemas.microsoft.com/office/drawing/2014/main" id="{DE5606CA-2210-7686-3BA9-3550E0FD6FCD}"/>
              </a:ext>
            </a:extLst>
          </p:cNvPr>
          <p:cNvGrpSpPr>
            <a:grpSpLocks noGrp="1" noUngrp="1" noRot="1" noMove="1" noResize="1"/>
          </p:cNvGrpSpPr>
          <p:nvPr/>
        </p:nvGrpSpPr>
        <p:grpSpPr>
          <a:xfrm>
            <a:off x="137351" y="139500"/>
            <a:ext cx="477068" cy="6311899"/>
            <a:chOff x="137351" y="139500"/>
            <a:chExt cx="477068" cy="6311899"/>
          </a:xfrm>
        </p:grpSpPr>
        <p:pic>
          <p:nvPicPr>
            <p:cNvPr id="17" name="Picture 16" descr="Logo&#10;&#10;Description automatically generated">
              <a:extLst>
                <a:ext uri="{FF2B5EF4-FFF2-40B4-BE49-F238E27FC236}">
                  <a16:creationId xmlns:a16="http://schemas.microsoft.com/office/drawing/2014/main" id="{08CB3527-E8C9-E49A-C93C-70CD0375AE5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18" name="Group 17">
              <a:extLst>
                <a:ext uri="{FF2B5EF4-FFF2-40B4-BE49-F238E27FC236}">
                  <a16:creationId xmlns:a16="http://schemas.microsoft.com/office/drawing/2014/main" id="{CF2B5648-1CCB-8537-EBFB-5F6B167B895B}"/>
                </a:ext>
              </a:extLst>
            </p:cNvPr>
            <p:cNvGrpSpPr>
              <a:grpSpLocks noGrp="1" noUngrp="1" noRot="1" noMove="1" noResize="1"/>
            </p:cNvGrpSpPr>
            <p:nvPr/>
          </p:nvGrpSpPr>
          <p:grpSpPr>
            <a:xfrm>
              <a:off x="268162" y="678144"/>
              <a:ext cx="215444" cy="5773255"/>
              <a:chOff x="311370" y="693630"/>
              <a:chExt cx="215444" cy="5773255"/>
            </a:xfrm>
          </p:grpSpPr>
          <p:cxnSp>
            <p:nvCxnSpPr>
              <p:cNvPr id="19" name="Straight Connector 18">
                <a:extLst>
                  <a:ext uri="{FF2B5EF4-FFF2-40B4-BE49-F238E27FC236}">
                    <a16:creationId xmlns:a16="http://schemas.microsoft.com/office/drawing/2014/main" id="{1C77B4EF-5DFD-C775-5662-95E09A7AC624}"/>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30C269D-B9C2-575D-A630-7C8D1E95483A}"/>
                  </a:ext>
                </a:extLst>
              </p:cNvPr>
              <p:cNvGrpSpPr>
                <a:grpSpLocks noGrp="1" noUngrp="1" noRot="1" noMove="1" noResize="1"/>
              </p:cNvGrpSpPr>
              <p:nvPr/>
            </p:nvGrpSpPr>
            <p:grpSpPr>
              <a:xfrm rot="16200000">
                <a:off x="-1866949" y="3480868"/>
                <a:ext cx="4572082" cy="215444"/>
                <a:chOff x="2786213" y="2974683"/>
                <a:chExt cx="4572082" cy="215444"/>
              </a:xfrm>
            </p:grpSpPr>
            <p:sp>
              <p:nvSpPr>
                <p:cNvPr id="22" name="TextBox 21">
                  <a:extLst>
                    <a:ext uri="{FF2B5EF4-FFF2-40B4-BE49-F238E27FC236}">
                      <a16:creationId xmlns:a16="http://schemas.microsoft.com/office/drawing/2014/main" id="{5802F13E-7F39-A0E9-4E20-AE2678ACD601}"/>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23" name="TextBox 22">
                  <a:extLst>
                    <a:ext uri="{FF2B5EF4-FFF2-40B4-BE49-F238E27FC236}">
                      <a16:creationId xmlns:a16="http://schemas.microsoft.com/office/drawing/2014/main" id="{CDEEDC22-4C56-7A6C-DC89-9DDC32E706A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2032.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24" name="Straight Connector 23">
                  <a:extLst>
                    <a:ext uri="{FF2B5EF4-FFF2-40B4-BE49-F238E27FC236}">
                      <a16:creationId xmlns:a16="http://schemas.microsoft.com/office/drawing/2014/main" id="{219C11F5-FEF9-5598-C7E4-44257E048668}"/>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3F82AFB-0D19-F899-1738-4299B8C25A4B}"/>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26" name="Straight Connector 25">
                  <a:extLst>
                    <a:ext uri="{FF2B5EF4-FFF2-40B4-BE49-F238E27FC236}">
                      <a16:creationId xmlns:a16="http://schemas.microsoft.com/office/drawing/2014/main" id="{06235847-A470-CBAD-6FA5-BA77357F35E3}"/>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AC76DD41-B630-825B-C0EE-386B170330DF}"/>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pic>
        <p:nvPicPr>
          <p:cNvPr id="4" name="Picture 3">
            <a:extLst>
              <a:ext uri="{FF2B5EF4-FFF2-40B4-BE49-F238E27FC236}">
                <a16:creationId xmlns:a16="http://schemas.microsoft.com/office/drawing/2014/main" id="{A5BD5456-877A-B469-0008-D3082D416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438150"/>
            <a:ext cx="11430000" cy="5981700"/>
          </a:xfrm>
          <a:prstGeom prst="rect">
            <a:avLst/>
          </a:prstGeom>
          <a:effectLst>
            <a:softEdge rad="635000"/>
          </a:effectLst>
        </p:spPr>
      </p:pic>
      <p:sp>
        <p:nvSpPr>
          <p:cNvPr id="5" name="TextBox 4">
            <a:extLst>
              <a:ext uri="{FF2B5EF4-FFF2-40B4-BE49-F238E27FC236}">
                <a16:creationId xmlns:a16="http://schemas.microsoft.com/office/drawing/2014/main" id="{0AE20D68-6A81-37B7-3D94-63FD5634E000}"/>
              </a:ext>
            </a:extLst>
          </p:cNvPr>
          <p:cNvSpPr txBox="1"/>
          <p:nvPr/>
        </p:nvSpPr>
        <p:spPr>
          <a:xfrm>
            <a:off x="4781633" y="277091"/>
            <a:ext cx="2628733" cy="523220"/>
          </a:xfrm>
          <a:prstGeom prst="rect">
            <a:avLst/>
          </a:prstGeom>
          <a:noFill/>
        </p:spPr>
        <p:txBody>
          <a:bodyPr wrap="none" rtlCol="0">
            <a:spAutoFit/>
          </a:bodyPr>
          <a:lstStyle/>
          <a:p>
            <a:r>
              <a:rPr lang="en-GB" sz="2800" dirty="0">
                <a:solidFill>
                  <a:schemeClr val="bg1"/>
                </a:solidFill>
              </a:rPr>
              <a:t>The Infinity Loop</a:t>
            </a:r>
          </a:p>
        </p:txBody>
      </p:sp>
      <p:pic>
        <p:nvPicPr>
          <p:cNvPr id="7" name="Graphic 6" descr="Computer with solid fill">
            <a:extLst>
              <a:ext uri="{FF2B5EF4-FFF2-40B4-BE49-F238E27FC236}">
                <a16:creationId xmlns:a16="http://schemas.microsoft.com/office/drawing/2014/main" id="{E77F4E83-E623-2302-B82D-B476A51CBF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38609" y="2899847"/>
            <a:ext cx="559499" cy="559499"/>
          </a:xfrm>
          <a:prstGeom prst="rect">
            <a:avLst/>
          </a:prstGeom>
        </p:spPr>
      </p:pic>
      <p:pic>
        <p:nvPicPr>
          <p:cNvPr id="9" name="Graphic 8" descr="Users with solid fill">
            <a:extLst>
              <a:ext uri="{FF2B5EF4-FFF2-40B4-BE49-F238E27FC236}">
                <a16:creationId xmlns:a16="http://schemas.microsoft.com/office/drawing/2014/main" id="{85F3F14A-0A7C-9011-64C0-0AC6336409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26081" y="3309366"/>
            <a:ext cx="559499" cy="559499"/>
          </a:xfrm>
          <a:prstGeom prst="rect">
            <a:avLst/>
          </a:prstGeom>
        </p:spPr>
      </p:pic>
      <p:pic>
        <p:nvPicPr>
          <p:cNvPr id="11" name="Graphic 10" descr="Books on shelf with solid fill">
            <a:extLst>
              <a:ext uri="{FF2B5EF4-FFF2-40B4-BE49-F238E27FC236}">
                <a16:creationId xmlns:a16="http://schemas.microsoft.com/office/drawing/2014/main" id="{259E2DE4-B6A2-9E64-2C5B-0DE078EF19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63576" y="2942728"/>
            <a:ext cx="523220" cy="523220"/>
          </a:xfrm>
          <a:prstGeom prst="rect">
            <a:avLst/>
          </a:prstGeom>
        </p:spPr>
      </p:pic>
      <p:pic>
        <p:nvPicPr>
          <p:cNvPr id="13" name="Graphic 12" descr="Call center with solid fill">
            <a:extLst>
              <a:ext uri="{FF2B5EF4-FFF2-40B4-BE49-F238E27FC236}">
                <a16:creationId xmlns:a16="http://schemas.microsoft.com/office/drawing/2014/main" id="{A03BB2EB-FBAF-04B2-76FE-3E134B4505C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308989" y="3361484"/>
            <a:ext cx="442729" cy="442729"/>
          </a:xfrm>
          <a:prstGeom prst="rect">
            <a:avLst/>
          </a:prstGeom>
        </p:spPr>
      </p:pic>
      <p:sp>
        <p:nvSpPr>
          <p:cNvPr id="14" name="TextBox 13">
            <a:extLst>
              <a:ext uri="{FF2B5EF4-FFF2-40B4-BE49-F238E27FC236}">
                <a16:creationId xmlns:a16="http://schemas.microsoft.com/office/drawing/2014/main" id="{CE1172EB-BEAA-D3B0-FE7F-99FFCB9E884D}"/>
              </a:ext>
            </a:extLst>
          </p:cNvPr>
          <p:cNvSpPr txBox="1"/>
          <p:nvPr/>
        </p:nvSpPr>
        <p:spPr>
          <a:xfrm rot="2592674">
            <a:off x="4855507" y="2646525"/>
            <a:ext cx="753732" cy="400110"/>
          </a:xfrm>
          <a:prstGeom prst="rect">
            <a:avLst/>
          </a:prstGeom>
          <a:noFill/>
        </p:spPr>
        <p:txBody>
          <a:bodyPr wrap="none" rtlCol="0">
            <a:spAutoFit/>
          </a:bodyPr>
          <a:lstStyle/>
          <a:p>
            <a:r>
              <a:rPr lang="en-GB" sz="2000" b="1" dirty="0">
                <a:solidFill>
                  <a:schemeClr val="tx1">
                    <a:lumMod val="95000"/>
                    <a:lumOff val="5000"/>
                  </a:schemeClr>
                </a:solidFill>
              </a:rPr>
              <a:t>PLAN</a:t>
            </a:r>
            <a:endParaRPr lang="en-GB" sz="1600" b="1" dirty="0">
              <a:solidFill>
                <a:schemeClr val="tx1">
                  <a:lumMod val="95000"/>
                  <a:lumOff val="5000"/>
                </a:schemeClr>
              </a:solidFill>
            </a:endParaRPr>
          </a:p>
        </p:txBody>
      </p:sp>
      <p:sp>
        <p:nvSpPr>
          <p:cNvPr id="15" name="TextBox 14">
            <a:extLst>
              <a:ext uri="{FF2B5EF4-FFF2-40B4-BE49-F238E27FC236}">
                <a16:creationId xmlns:a16="http://schemas.microsoft.com/office/drawing/2014/main" id="{56764908-3194-DF14-C1C8-8C8DC2A899A7}"/>
              </a:ext>
            </a:extLst>
          </p:cNvPr>
          <p:cNvSpPr txBox="1"/>
          <p:nvPr/>
        </p:nvSpPr>
        <p:spPr>
          <a:xfrm>
            <a:off x="3735155" y="2097486"/>
            <a:ext cx="779124" cy="400110"/>
          </a:xfrm>
          <a:prstGeom prst="rect">
            <a:avLst/>
          </a:prstGeom>
          <a:noFill/>
        </p:spPr>
        <p:txBody>
          <a:bodyPr wrap="none" rtlCol="0">
            <a:spAutoFit/>
          </a:bodyPr>
          <a:lstStyle/>
          <a:p>
            <a:r>
              <a:rPr lang="en-GB" sz="2000" b="1" dirty="0">
                <a:solidFill>
                  <a:schemeClr val="tx1">
                    <a:lumMod val="95000"/>
                    <a:lumOff val="5000"/>
                  </a:schemeClr>
                </a:solidFill>
              </a:rPr>
              <a:t>CODE</a:t>
            </a:r>
            <a:endParaRPr lang="en-GB" sz="1600" b="1" dirty="0">
              <a:solidFill>
                <a:schemeClr val="tx1">
                  <a:lumMod val="95000"/>
                  <a:lumOff val="5000"/>
                </a:schemeClr>
              </a:solidFill>
            </a:endParaRPr>
          </a:p>
        </p:txBody>
      </p:sp>
      <p:sp>
        <p:nvSpPr>
          <p:cNvPr id="16" name="TextBox 15">
            <a:extLst>
              <a:ext uri="{FF2B5EF4-FFF2-40B4-BE49-F238E27FC236}">
                <a16:creationId xmlns:a16="http://schemas.microsoft.com/office/drawing/2014/main" id="{A160FF8B-4BB7-7393-83A3-12FC0C524F65}"/>
              </a:ext>
            </a:extLst>
          </p:cNvPr>
          <p:cNvSpPr txBox="1"/>
          <p:nvPr/>
        </p:nvSpPr>
        <p:spPr>
          <a:xfrm rot="16200000">
            <a:off x="2723668" y="3250287"/>
            <a:ext cx="835485" cy="400110"/>
          </a:xfrm>
          <a:prstGeom prst="rect">
            <a:avLst/>
          </a:prstGeom>
          <a:noFill/>
        </p:spPr>
        <p:txBody>
          <a:bodyPr wrap="none" rtlCol="0">
            <a:spAutoFit/>
          </a:bodyPr>
          <a:lstStyle/>
          <a:p>
            <a:r>
              <a:rPr lang="en-GB" sz="2000" b="1" dirty="0">
                <a:solidFill>
                  <a:schemeClr val="tx1">
                    <a:lumMod val="95000"/>
                    <a:lumOff val="5000"/>
                  </a:schemeClr>
                </a:solidFill>
              </a:rPr>
              <a:t>BUILD</a:t>
            </a:r>
            <a:endParaRPr lang="en-GB" sz="1600" b="1" dirty="0">
              <a:solidFill>
                <a:schemeClr val="tx1">
                  <a:lumMod val="95000"/>
                  <a:lumOff val="5000"/>
                </a:schemeClr>
              </a:solidFill>
            </a:endParaRPr>
          </a:p>
        </p:txBody>
      </p:sp>
      <p:sp>
        <p:nvSpPr>
          <p:cNvPr id="27" name="TextBox 26">
            <a:extLst>
              <a:ext uri="{FF2B5EF4-FFF2-40B4-BE49-F238E27FC236}">
                <a16:creationId xmlns:a16="http://schemas.microsoft.com/office/drawing/2014/main" id="{7E3737EE-7A93-9D86-5095-742BDDC127A4}"/>
              </a:ext>
            </a:extLst>
          </p:cNvPr>
          <p:cNvSpPr txBox="1"/>
          <p:nvPr/>
        </p:nvSpPr>
        <p:spPr>
          <a:xfrm>
            <a:off x="3796904" y="4160351"/>
            <a:ext cx="674159" cy="400110"/>
          </a:xfrm>
          <a:prstGeom prst="rect">
            <a:avLst/>
          </a:prstGeom>
          <a:noFill/>
        </p:spPr>
        <p:txBody>
          <a:bodyPr wrap="none" rtlCol="0">
            <a:spAutoFit/>
          </a:bodyPr>
          <a:lstStyle/>
          <a:p>
            <a:r>
              <a:rPr lang="en-GB" sz="2000" b="1" dirty="0">
                <a:solidFill>
                  <a:schemeClr val="tx1">
                    <a:lumMod val="95000"/>
                    <a:lumOff val="5000"/>
                  </a:schemeClr>
                </a:solidFill>
              </a:rPr>
              <a:t>TEST</a:t>
            </a:r>
            <a:endParaRPr lang="en-GB" sz="1600" b="1" dirty="0">
              <a:solidFill>
                <a:schemeClr val="tx1">
                  <a:lumMod val="95000"/>
                  <a:lumOff val="5000"/>
                </a:schemeClr>
              </a:solidFill>
            </a:endParaRPr>
          </a:p>
        </p:txBody>
      </p:sp>
      <p:sp>
        <p:nvSpPr>
          <p:cNvPr id="28" name="TextBox 27">
            <a:extLst>
              <a:ext uri="{FF2B5EF4-FFF2-40B4-BE49-F238E27FC236}">
                <a16:creationId xmlns:a16="http://schemas.microsoft.com/office/drawing/2014/main" id="{BA6A76F1-85BC-9501-1C88-3CBD5545FBEE}"/>
              </a:ext>
            </a:extLst>
          </p:cNvPr>
          <p:cNvSpPr txBox="1"/>
          <p:nvPr/>
        </p:nvSpPr>
        <p:spPr>
          <a:xfrm>
            <a:off x="6986726" y="2093805"/>
            <a:ext cx="1047565" cy="400110"/>
          </a:xfrm>
          <a:prstGeom prst="rect">
            <a:avLst/>
          </a:prstGeom>
          <a:noFill/>
        </p:spPr>
        <p:txBody>
          <a:bodyPr wrap="square" rtlCol="0">
            <a:spAutoFit/>
          </a:bodyPr>
          <a:lstStyle/>
          <a:p>
            <a:r>
              <a:rPr lang="en-GB" sz="2000" b="1" dirty="0">
                <a:solidFill>
                  <a:schemeClr val="tx1">
                    <a:lumMod val="95000"/>
                    <a:lumOff val="5000"/>
                  </a:schemeClr>
                </a:solidFill>
              </a:rPr>
              <a:t>DEPLOY</a:t>
            </a:r>
            <a:endParaRPr lang="en-GB" sz="1600" b="1" dirty="0">
              <a:solidFill>
                <a:schemeClr val="tx1">
                  <a:lumMod val="95000"/>
                  <a:lumOff val="5000"/>
                </a:schemeClr>
              </a:solidFill>
            </a:endParaRPr>
          </a:p>
        </p:txBody>
      </p:sp>
      <p:sp>
        <p:nvSpPr>
          <p:cNvPr id="29" name="TextBox 28">
            <a:extLst>
              <a:ext uri="{FF2B5EF4-FFF2-40B4-BE49-F238E27FC236}">
                <a16:creationId xmlns:a16="http://schemas.microsoft.com/office/drawing/2014/main" id="{57E6F00D-40A3-184B-39B9-9460B3F2E1F2}"/>
              </a:ext>
            </a:extLst>
          </p:cNvPr>
          <p:cNvSpPr txBox="1"/>
          <p:nvPr/>
        </p:nvSpPr>
        <p:spPr>
          <a:xfrm rot="5184520">
            <a:off x="7836140" y="3204554"/>
            <a:ext cx="1167270" cy="400110"/>
          </a:xfrm>
          <a:prstGeom prst="rect">
            <a:avLst/>
          </a:prstGeom>
          <a:noFill/>
        </p:spPr>
        <p:txBody>
          <a:bodyPr wrap="square" rtlCol="0">
            <a:spAutoFit/>
          </a:bodyPr>
          <a:lstStyle/>
          <a:p>
            <a:r>
              <a:rPr lang="en-GB" sz="2000" b="1" dirty="0">
                <a:solidFill>
                  <a:schemeClr val="tx1">
                    <a:lumMod val="95000"/>
                    <a:lumOff val="5000"/>
                  </a:schemeClr>
                </a:solidFill>
              </a:rPr>
              <a:t>OPERATE</a:t>
            </a:r>
            <a:endParaRPr lang="en-GB" sz="1600" b="1" dirty="0">
              <a:solidFill>
                <a:schemeClr val="tx1">
                  <a:lumMod val="95000"/>
                  <a:lumOff val="5000"/>
                </a:schemeClr>
              </a:solidFill>
            </a:endParaRPr>
          </a:p>
        </p:txBody>
      </p:sp>
      <p:sp>
        <p:nvSpPr>
          <p:cNvPr id="30" name="TextBox 29">
            <a:extLst>
              <a:ext uri="{FF2B5EF4-FFF2-40B4-BE49-F238E27FC236}">
                <a16:creationId xmlns:a16="http://schemas.microsoft.com/office/drawing/2014/main" id="{98C772D1-6DDA-D5D4-763C-CB759A938BE9}"/>
              </a:ext>
            </a:extLst>
          </p:cNvPr>
          <p:cNvSpPr txBox="1"/>
          <p:nvPr/>
        </p:nvSpPr>
        <p:spPr>
          <a:xfrm>
            <a:off x="6889560" y="4256827"/>
            <a:ext cx="1293994" cy="400110"/>
          </a:xfrm>
          <a:prstGeom prst="rect">
            <a:avLst/>
          </a:prstGeom>
          <a:noFill/>
        </p:spPr>
        <p:txBody>
          <a:bodyPr wrap="square" rtlCol="0">
            <a:spAutoFit/>
          </a:bodyPr>
          <a:lstStyle/>
          <a:p>
            <a:r>
              <a:rPr lang="en-GB" sz="2000" b="1" dirty="0">
                <a:solidFill>
                  <a:schemeClr val="tx1">
                    <a:lumMod val="95000"/>
                    <a:lumOff val="5000"/>
                  </a:schemeClr>
                </a:solidFill>
              </a:rPr>
              <a:t>MONITOR</a:t>
            </a:r>
            <a:endParaRPr lang="en-GB" sz="1600" b="1" dirty="0">
              <a:solidFill>
                <a:schemeClr val="tx1">
                  <a:lumMod val="95000"/>
                  <a:lumOff val="5000"/>
                </a:schemeClr>
              </a:solidFill>
            </a:endParaRPr>
          </a:p>
        </p:txBody>
      </p:sp>
      <p:sp>
        <p:nvSpPr>
          <p:cNvPr id="34" name="Graphic 31" descr="A brushstroke">
            <a:extLst>
              <a:ext uri="{FF2B5EF4-FFF2-40B4-BE49-F238E27FC236}">
                <a16:creationId xmlns:a16="http://schemas.microsoft.com/office/drawing/2014/main" id="{F88ECDB1-A7D1-4708-E7AA-4514F361D3F6}"/>
              </a:ext>
            </a:extLst>
          </p:cNvPr>
          <p:cNvSpPr/>
          <p:nvPr/>
        </p:nvSpPr>
        <p:spPr>
          <a:xfrm>
            <a:off x="4748751" y="3209645"/>
            <a:ext cx="2149798" cy="527409"/>
          </a:xfrm>
          <a:custGeom>
            <a:avLst/>
            <a:gdLst>
              <a:gd name="connsiteX0" fmla="*/ 2084651 w 2149798"/>
              <a:gd name="connsiteY0" fmla="*/ 455561 h 527409"/>
              <a:gd name="connsiteX1" fmla="*/ 2057087 w 2149798"/>
              <a:gd name="connsiteY1" fmla="*/ 448927 h 527409"/>
              <a:gd name="connsiteX2" fmla="*/ 1531141 w 2149798"/>
              <a:gd name="connsiteY2" fmla="*/ 406019 h 527409"/>
              <a:gd name="connsiteX3" fmla="*/ 1119820 w 2149798"/>
              <a:gd name="connsiteY3" fmla="*/ 395277 h 527409"/>
              <a:gd name="connsiteX4" fmla="*/ 1119820 w 2149798"/>
              <a:gd name="connsiteY4" fmla="*/ 395397 h 527409"/>
              <a:gd name="connsiteX5" fmla="*/ 2056324 w 2149798"/>
              <a:gd name="connsiteY5" fmla="*/ 481843 h 527409"/>
              <a:gd name="connsiteX6" fmla="*/ 2056348 w 2149798"/>
              <a:gd name="connsiteY6" fmla="*/ 481951 h 527409"/>
              <a:gd name="connsiteX7" fmla="*/ 1947899 w 2149798"/>
              <a:gd name="connsiteY7" fmla="*/ 527409 h 527409"/>
              <a:gd name="connsiteX8" fmla="*/ 1647405 w 2149798"/>
              <a:gd name="connsiteY8" fmla="*/ 505634 h 527409"/>
              <a:gd name="connsiteX9" fmla="*/ 1647405 w 2149798"/>
              <a:gd name="connsiteY9" fmla="*/ 463024 h 527409"/>
              <a:gd name="connsiteX10" fmla="*/ 820928 w 2149798"/>
              <a:gd name="connsiteY10" fmla="*/ 463024 h 527409"/>
              <a:gd name="connsiteX11" fmla="*/ 824135 w 2149798"/>
              <a:gd name="connsiteY11" fmla="*/ 480997 h 527409"/>
              <a:gd name="connsiteX12" fmla="*/ 822925 w 2149798"/>
              <a:gd name="connsiteY12" fmla="*/ 484430 h 527409"/>
              <a:gd name="connsiteX13" fmla="*/ 826866 w 2149798"/>
              <a:gd name="connsiteY13" fmla="*/ 484281 h 527409"/>
              <a:gd name="connsiteX14" fmla="*/ 1635930 w 2149798"/>
              <a:gd name="connsiteY14" fmla="*/ 505115 h 527409"/>
              <a:gd name="connsiteX15" fmla="*/ 1635972 w 2149798"/>
              <a:gd name="connsiteY15" fmla="*/ 505121 h 527409"/>
              <a:gd name="connsiteX16" fmla="*/ 351355 w 2149798"/>
              <a:gd name="connsiteY16" fmla="*/ 505950 h 527409"/>
              <a:gd name="connsiteX17" fmla="*/ 276241 w 2149798"/>
              <a:gd name="connsiteY17" fmla="*/ 505950 h 527409"/>
              <a:gd name="connsiteX18" fmla="*/ 50944 w 2149798"/>
              <a:gd name="connsiteY18" fmla="*/ 463030 h 527409"/>
              <a:gd name="connsiteX19" fmla="*/ 50891 w 2149798"/>
              <a:gd name="connsiteY19" fmla="*/ 462953 h 527409"/>
              <a:gd name="connsiteX20" fmla="*/ 144777 w 2149798"/>
              <a:gd name="connsiteY20" fmla="*/ 323543 h 527409"/>
              <a:gd name="connsiteX21" fmla="*/ 144777 w 2149798"/>
              <a:gd name="connsiteY21" fmla="*/ 280635 h 527409"/>
              <a:gd name="connsiteX22" fmla="*/ 88415 w 2149798"/>
              <a:gd name="connsiteY22" fmla="*/ 33843 h 527409"/>
              <a:gd name="connsiteX23" fmla="*/ 689428 w 2149798"/>
              <a:gd name="connsiteY23" fmla="*/ 12390 h 527409"/>
              <a:gd name="connsiteX24" fmla="*/ 1140218 w 2149798"/>
              <a:gd name="connsiteY24" fmla="*/ 12390 h 527409"/>
              <a:gd name="connsiteX25" fmla="*/ 1778815 w 2149798"/>
              <a:gd name="connsiteY25" fmla="*/ 76763 h 527409"/>
              <a:gd name="connsiteX26" fmla="*/ 2023056 w 2149798"/>
              <a:gd name="connsiteY26" fmla="*/ 87493 h 527409"/>
              <a:gd name="connsiteX27" fmla="*/ 2046983 w 2149798"/>
              <a:gd name="connsiteY27" fmla="*/ 151228 h 527409"/>
              <a:gd name="connsiteX28" fmla="*/ 1678623 w 2149798"/>
              <a:gd name="connsiteY28" fmla="*/ 141589 h 527409"/>
              <a:gd name="connsiteX29" fmla="*/ 1238926 w 2149798"/>
              <a:gd name="connsiteY29" fmla="*/ 96047 h 527409"/>
              <a:gd name="connsiteX30" fmla="*/ 1243195 w 2149798"/>
              <a:gd name="connsiteY30" fmla="*/ 97358 h 527409"/>
              <a:gd name="connsiteX31" fmla="*/ 1678617 w 2149798"/>
              <a:gd name="connsiteY31" fmla="*/ 141589 h 527409"/>
              <a:gd name="connsiteX32" fmla="*/ 2043109 w 2149798"/>
              <a:gd name="connsiteY32" fmla="*/ 171781 h 527409"/>
              <a:gd name="connsiteX33" fmla="*/ 2041803 w 2149798"/>
              <a:gd name="connsiteY33" fmla="*/ 237710 h 527409"/>
              <a:gd name="connsiteX34" fmla="*/ 2098135 w 2149798"/>
              <a:gd name="connsiteY34" fmla="*/ 237710 h 527409"/>
              <a:gd name="connsiteX35" fmla="*/ 2116966 w 2149798"/>
              <a:gd name="connsiteY35" fmla="*/ 420129 h 527409"/>
              <a:gd name="connsiteX36" fmla="*/ 2084651 w 2149798"/>
              <a:gd name="connsiteY36" fmla="*/ 455561 h 52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49798" h="527409">
                <a:moveTo>
                  <a:pt x="2084651" y="455561"/>
                </a:moveTo>
                <a:cubicBezTo>
                  <a:pt x="2075441" y="453302"/>
                  <a:pt x="2066214" y="451019"/>
                  <a:pt x="2057087" y="448927"/>
                </a:cubicBezTo>
                <a:cubicBezTo>
                  <a:pt x="1888027" y="416749"/>
                  <a:pt x="1718973" y="427473"/>
                  <a:pt x="1531141" y="406019"/>
                </a:cubicBezTo>
                <a:cubicBezTo>
                  <a:pt x="1400279" y="384661"/>
                  <a:pt x="1250825" y="395176"/>
                  <a:pt x="1119820" y="395277"/>
                </a:cubicBezTo>
                <a:cubicBezTo>
                  <a:pt x="1118788" y="395277"/>
                  <a:pt x="1118788" y="395331"/>
                  <a:pt x="1119820" y="395397"/>
                </a:cubicBezTo>
                <a:cubicBezTo>
                  <a:pt x="1430817" y="415026"/>
                  <a:pt x="1757558" y="407724"/>
                  <a:pt x="2056324" y="481843"/>
                </a:cubicBezTo>
                <a:cubicBezTo>
                  <a:pt x="2056372" y="481855"/>
                  <a:pt x="2056384" y="481915"/>
                  <a:pt x="2056348" y="481951"/>
                </a:cubicBezTo>
                <a:cubicBezTo>
                  <a:pt x="2026102" y="507237"/>
                  <a:pt x="1989966" y="527409"/>
                  <a:pt x="1947899" y="527409"/>
                </a:cubicBezTo>
                <a:cubicBezTo>
                  <a:pt x="1846574" y="517419"/>
                  <a:pt x="1746578" y="510426"/>
                  <a:pt x="1647405" y="505634"/>
                </a:cubicBezTo>
                <a:lnTo>
                  <a:pt x="1647405" y="463024"/>
                </a:lnTo>
                <a:cubicBezTo>
                  <a:pt x="1365664" y="495220"/>
                  <a:pt x="1102670" y="409375"/>
                  <a:pt x="820928" y="463024"/>
                </a:cubicBezTo>
                <a:cubicBezTo>
                  <a:pt x="829351" y="467835"/>
                  <a:pt x="826490" y="474780"/>
                  <a:pt x="824135" y="480997"/>
                </a:cubicBezTo>
                <a:cubicBezTo>
                  <a:pt x="823688" y="482177"/>
                  <a:pt x="822925" y="484430"/>
                  <a:pt x="822925" y="484430"/>
                </a:cubicBezTo>
                <a:cubicBezTo>
                  <a:pt x="822925" y="484430"/>
                  <a:pt x="825554" y="484329"/>
                  <a:pt x="826866" y="484281"/>
                </a:cubicBezTo>
                <a:cubicBezTo>
                  <a:pt x="1102509" y="474076"/>
                  <a:pt x="1360495" y="484407"/>
                  <a:pt x="1635930" y="505115"/>
                </a:cubicBezTo>
                <a:cubicBezTo>
                  <a:pt x="1635978" y="505121"/>
                  <a:pt x="1636001" y="505121"/>
                  <a:pt x="1635972" y="505121"/>
                </a:cubicBezTo>
                <a:cubicBezTo>
                  <a:pt x="1206218" y="485050"/>
                  <a:pt x="791874" y="505950"/>
                  <a:pt x="351355" y="505950"/>
                </a:cubicBezTo>
                <a:cubicBezTo>
                  <a:pt x="332602" y="505950"/>
                  <a:pt x="295024" y="505950"/>
                  <a:pt x="276241" y="505950"/>
                </a:cubicBezTo>
                <a:cubicBezTo>
                  <a:pt x="201132" y="473784"/>
                  <a:pt x="125999" y="463036"/>
                  <a:pt x="50944" y="463030"/>
                </a:cubicBezTo>
                <a:cubicBezTo>
                  <a:pt x="50903" y="463030"/>
                  <a:pt x="50873" y="462989"/>
                  <a:pt x="50891" y="462953"/>
                </a:cubicBezTo>
                <a:cubicBezTo>
                  <a:pt x="69543" y="409280"/>
                  <a:pt x="-5447" y="302095"/>
                  <a:pt x="144777" y="323543"/>
                </a:cubicBezTo>
                <a:lnTo>
                  <a:pt x="144777" y="280635"/>
                </a:lnTo>
                <a:cubicBezTo>
                  <a:pt x="-5518" y="226986"/>
                  <a:pt x="-61880" y="76763"/>
                  <a:pt x="88415" y="33843"/>
                </a:cubicBezTo>
                <a:cubicBezTo>
                  <a:pt x="257440" y="-9064"/>
                  <a:pt x="482855" y="33843"/>
                  <a:pt x="689428" y="12390"/>
                </a:cubicBezTo>
                <a:cubicBezTo>
                  <a:pt x="839729" y="1660"/>
                  <a:pt x="990001" y="-9070"/>
                  <a:pt x="1140218" y="12390"/>
                </a:cubicBezTo>
                <a:cubicBezTo>
                  <a:pt x="1346827" y="44579"/>
                  <a:pt x="1572236" y="33843"/>
                  <a:pt x="1778815" y="76763"/>
                </a:cubicBezTo>
                <a:cubicBezTo>
                  <a:pt x="1853978" y="87493"/>
                  <a:pt x="1985478" y="55309"/>
                  <a:pt x="2023056" y="87493"/>
                </a:cubicBezTo>
                <a:cubicBezTo>
                  <a:pt x="2050041" y="102914"/>
                  <a:pt x="2051114" y="125756"/>
                  <a:pt x="2046983" y="151228"/>
                </a:cubicBezTo>
                <a:cubicBezTo>
                  <a:pt x="1923483" y="147442"/>
                  <a:pt x="1800364" y="146268"/>
                  <a:pt x="1678623" y="141589"/>
                </a:cubicBezTo>
                <a:cubicBezTo>
                  <a:pt x="1532036" y="129792"/>
                  <a:pt x="1385430" y="116701"/>
                  <a:pt x="1238926" y="96047"/>
                </a:cubicBezTo>
                <a:cubicBezTo>
                  <a:pt x="1236167" y="95659"/>
                  <a:pt x="1239016" y="96541"/>
                  <a:pt x="1243195" y="97358"/>
                </a:cubicBezTo>
                <a:cubicBezTo>
                  <a:pt x="1385210" y="124963"/>
                  <a:pt x="1530891" y="135902"/>
                  <a:pt x="1678617" y="141589"/>
                </a:cubicBezTo>
                <a:cubicBezTo>
                  <a:pt x="1800078" y="151377"/>
                  <a:pt x="1921629" y="160282"/>
                  <a:pt x="2043109" y="171781"/>
                </a:cubicBezTo>
                <a:cubicBezTo>
                  <a:pt x="2038668" y="193682"/>
                  <a:pt x="2034394" y="216525"/>
                  <a:pt x="2041803" y="237710"/>
                </a:cubicBezTo>
                <a:lnTo>
                  <a:pt x="2098135" y="237710"/>
                </a:lnTo>
                <a:cubicBezTo>
                  <a:pt x="2173297" y="291359"/>
                  <a:pt x="2154467" y="366480"/>
                  <a:pt x="2116966" y="420129"/>
                </a:cubicBezTo>
                <a:cubicBezTo>
                  <a:pt x="2107398" y="431002"/>
                  <a:pt x="2096645" y="443288"/>
                  <a:pt x="2084651" y="455561"/>
                </a:cubicBezTo>
                <a:close/>
              </a:path>
            </a:pathLst>
          </a:custGeom>
          <a:solidFill>
            <a:schemeClr val="accent4"/>
          </a:solidFill>
          <a:ln w="5953" cap="flat">
            <a:noFill/>
            <a:prstDash val="solid"/>
            <a:miter/>
          </a:ln>
        </p:spPr>
        <p:txBody>
          <a:bodyPr rtlCol="0" anchor="ctr"/>
          <a:lstStyle/>
          <a:p>
            <a:endParaRPr lang="en-GB"/>
          </a:p>
        </p:txBody>
      </p:sp>
      <p:sp>
        <p:nvSpPr>
          <p:cNvPr id="33" name="TextBox 32">
            <a:extLst>
              <a:ext uri="{FF2B5EF4-FFF2-40B4-BE49-F238E27FC236}">
                <a16:creationId xmlns:a16="http://schemas.microsoft.com/office/drawing/2014/main" id="{B7F1867B-15EF-6DB7-596B-E9C9670F06FD}"/>
              </a:ext>
            </a:extLst>
          </p:cNvPr>
          <p:cNvSpPr txBox="1"/>
          <p:nvPr/>
        </p:nvSpPr>
        <p:spPr>
          <a:xfrm>
            <a:off x="5128425" y="3274680"/>
            <a:ext cx="1245277" cy="369332"/>
          </a:xfrm>
          <a:prstGeom prst="rect">
            <a:avLst/>
          </a:prstGeom>
          <a:noFill/>
        </p:spPr>
        <p:txBody>
          <a:bodyPr wrap="none" rtlCol="0">
            <a:spAutoFit/>
          </a:bodyPr>
          <a:lstStyle/>
          <a:p>
            <a:r>
              <a:rPr lang="en-GB" b="1" dirty="0">
                <a:solidFill>
                  <a:schemeClr val="bg1"/>
                </a:solidFill>
              </a:rPr>
              <a:t>INTEGRATE</a:t>
            </a:r>
          </a:p>
        </p:txBody>
      </p:sp>
      <p:pic>
        <p:nvPicPr>
          <p:cNvPr id="38" name="Picture 37">
            <a:extLst>
              <a:ext uri="{FF2B5EF4-FFF2-40B4-BE49-F238E27FC236}">
                <a16:creationId xmlns:a16="http://schemas.microsoft.com/office/drawing/2014/main" id="{FDAB5FAE-6E92-781F-4631-B2D28BBAE85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04204" y="-657860"/>
            <a:ext cx="10130384" cy="7724395"/>
          </a:xfrm>
          <a:prstGeom prst="rect">
            <a:avLst/>
          </a:prstGeom>
          <a:effectLst>
            <a:softEdge rad="635000"/>
          </a:effectLst>
        </p:spPr>
      </p:pic>
    </p:spTree>
    <p:extLst>
      <p:ext uri="{BB962C8B-B14F-4D97-AF65-F5344CB8AC3E}">
        <p14:creationId xmlns:p14="http://schemas.microsoft.com/office/powerpoint/2010/main" val="3005689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6">
                                            <p:txEl>
                                              <p:pRg st="0" end="0"/>
                                            </p:txEl>
                                          </p:spTgt>
                                        </p:tgtEl>
                                        <p:attrNameLst>
                                          <p:attrName>style.visibility</p:attrName>
                                        </p:attrNameLst>
                                      </p:cBhvr>
                                      <p:to>
                                        <p:strVal val="visible"/>
                                      </p:to>
                                    </p:set>
                                    <p:animEffect transition="in" filter="wipe(down)">
                                      <p:cBhvr>
                                        <p:cTn id="34" dur="500"/>
                                        <p:tgtEl>
                                          <p:spTgt spid="1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randombar(horizontal)">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8">
                                            <p:txEl>
                                              <p:pRg st="0" end="0"/>
                                            </p:txEl>
                                          </p:spTgt>
                                        </p:tgtEl>
                                        <p:attrNameLst>
                                          <p:attrName>style.visibility</p:attrName>
                                        </p:attrNameLst>
                                      </p:cBhvr>
                                      <p:to>
                                        <p:strVal val="visible"/>
                                      </p:to>
                                    </p:set>
                                    <p:animEffect transition="in" filter="fade">
                                      <p:cBhvr>
                                        <p:cTn id="44" dur="500"/>
                                        <p:tgtEl>
                                          <p:spTgt spid="28">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9">
                                            <p:txEl>
                                              <p:pRg st="0" end="0"/>
                                            </p:txEl>
                                          </p:spTgt>
                                        </p:tgtEl>
                                        <p:attrNameLst>
                                          <p:attrName>style.visibility</p:attrName>
                                        </p:attrNameLst>
                                      </p:cBhvr>
                                      <p:to>
                                        <p:strVal val="visible"/>
                                      </p:to>
                                    </p:set>
                                    <p:animEffect transition="in" filter="randombar(horizontal)">
                                      <p:cBhvr>
                                        <p:cTn id="49" dur="500"/>
                                        <p:tgtEl>
                                          <p:spTgt spid="29">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0">
                                            <p:txEl>
                                              <p:pRg st="0" end="0"/>
                                            </p:txEl>
                                          </p:spTgt>
                                        </p:tgtEl>
                                        <p:attrNameLst>
                                          <p:attrName>style.visibility</p:attrName>
                                        </p:attrNameLst>
                                      </p:cBhvr>
                                      <p:to>
                                        <p:strVal val="visible"/>
                                      </p:to>
                                    </p:set>
                                    <p:animEffect transition="in" filter="fade">
                                      <p:cBhvr>
                                        <p:cTn id="54" dur="500"/>
                                        <p:tgtEl>
                                          <p:spTgt spid="30">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strips(downLeft)">
                                      <p:cBhvr>
                                        <p:cTn id="59" dur="500"/>
                                        <p:tgtEl>
                                          <p:spTgt spid="34"/>
                                        </p:tgtEl>
                                      </p:cBhvr>
                                    </p:animEffect>
                                  </p:childTnLst>
                                </p:cTn>
                              </p:par>
                              <p:par>
                                <p:cTn id="60" presetID="18" presetClass="entr" presetSubtype="12"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strips(downLeft)">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xit" presetSubtype="10" fill="hold" nodeType="clickEffect">
                                  <p:stCondLst>
                                    <p:cond delay="0"/>
                                  </p:stCondLst>
                                  <p:childTnLst>
                                    <p:animEffect transition="out" filter="randombar(horizontal)">
                                      <p:cBhvr>
                                        <p:cTn id="66" dur="500"/>
                                        <p:tgtEl>
                                          <p:spTgt spid="7"/>
                                        </p:tgtEl>
                                      </p:cBhvr>
                                    </p:animEffect>
                                    <p:set>
                                      <p:cBhvr>
                                        <p:cTn id="67" dur="1" fill="hold">
                                          <p:stCondLst>
                                            <p:cond delay="499"/>
                                          </p:stCondLst>
                                        </p:cTn>
                                        <p:tgtEl>
                                          <p:spTgt spid="7"/>
                                        </p:tgtEl>
                                        <p:attrNameLst>
                                          <p:attrName>style.visibility</p:attrName>
                                        </p:attrNameLst>
                                      </p:cBhvr>
                                      <p:to>
                                        <p:strVal val="hidden"/>
                                      </p:to>
                                    </p:set>
                                  </p:childTnLst>
                                </p:cTn>
                              </p:par>
                              <p:par>
                                <p:cTn id="68" presetID="14" presetClass="exit" presetSubtype="10" fill="hold" nodeType="withEffect">
                                  <p:stCondLst>
                                    <p:cond delay="0"/>
                                  </p:stCondLst>
                                  <p:childTnLst>
                                    <p:animEffect transition="out" filter="randombar(horizontal)">
                                      <p:cBhvr>
                                        <p:cTn id="69" dur="500"/>
                                        <p:tgtEl>
                                          <p:spTgt spid="9"/>
                                        </p:tgtEl>
                                      </p:cBhvr>
                                    </p:animEffect>
                                    <p:set>
                                      <p:cBhvr>
                                        <p:cTn id="70" dur="1" fill="hold">
                                          <p:stCondLst>
                                            <p:cond delay="499"/>
                                          </p:stCondLst>
                                        </p:cTn>
                                        <p:tgtEl>
                                          <p:spTgt spid="9"/>
                                        </p:tgtEl>
                                        <p:attrNameLst>
                                          <p:attrName>style.visibility</p:attrName>
                                        </p:attrNameLst>
                                      </p:cBhvr>
                                      <p:to>
                                        <p:strVal val="hidden"/>
                                      </p:to>
                                    </p:set>
                                  </p:childTnLst>
                                </p:cTn>
                              </p:par>
                              <p:par>
                                <p:cTn id="71" presetID="14" presetClass="exit" presetSubtype="10" fill="hold" nodeType="withEffect">
                                  <p:stCondLst>
                                    <p:cond delay="0"/>
                                  </p:stCondLst>
                                  <p:childTnLst>
                                    <p:animEffect transition="out" filter="randombar(horizontal)">
                                      <p:cBhvr>
                                        <p:cTn id="72" dur="500"/>
                                        <p:tgtEl>
                                          <p:spTgt spid="11"/>
                                        </p:tgtEl>
                                      </p:cBhvr>
                                    </p:animEffect>
                                    <p:set>
                                      <p:cBhvr>
                                        <p:cTn id="73" dur="1" fill="hold">
                                          <p:stCondLst>
                                            <p:cond delay="499"/>
                                          </p:stCondLst>
                                        </p:cTn>
                                        <p:tgtEl>
                                          <p:spTgt spid="11"/>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13"/>
                                        </p:tgtEl>
                                      </p:cBhvr>
                                    </p:animEffect>
                                    <p:set>
                                      <p:cBhvr>
                                        <p:cTn id="76" dur="1" fill="hold">
                                          <p:stCondLst>
                                            <p:cond delay="499"/>
                                          </p:stCondLst>
                                        </p:cTn>
                                        <p:tgtEl>
                                          <p:spTgt spid="13"/>
                                        </p:tgtEl>
                                        <p:attrNameLst>
                                          <p:attrName>style.visibility</p:attrName>
                                        </p:attrNameLst>
                                      </p:cBhvr>
                                      <p:to>
                                        <p:strVal val="hidden"/>
                                      </p:to>
                                    </p:set>
                                  </p:childTnLst>
                                </p:cTn>
                              </p:par>
                              <p:par>
                                <p:cTn id="77" presetID="14" presetClass="exit" presetSubtype="10" fill="hold" grpId="1" nodeType="withEffect">
                                  <p:stCondLst>
                                    <p:cond delay="0"/>
                                  </p:stCondLst>
                                  <p:childTnLst>
                                    <p:animEffect transition="out" filter="randombar(horizontal)">
                                      <p:cBhvr>
                                        <p:cTn id="78" dur="500"/>
                                        <p:tgtEl>
                                          <p:spTgt spid="14"/>
                                        </p:tgtEl>
                                      </p:cBhvr>
                                    </p:animEffect>
                                    <p:set>
                                      <p:cBhvr>
                                        <p:cTn id="79" dur="1" fill="hold">
                                          <p:stCondLst>
                                            <p:cond delay="499"/>
                                          </p:stCondLst>
                                        </p:cTn>
                                        <p:tgtEl>
                                          <p:spTgt spid="14"/>
                                        </p:tgtEl>
                                        <p:attrNameLst>
                                          <p:attrName>style.visibility</p:attrName>
                                        </p:attrNameLst>
                                      </p:cBhvr>
                                      <p:to>
                                        <p:strVal val="hidden"/>
                                      </p:to>
                                    </p:set>
                                  </p:childTnLst>
                                </p:cTn>
                              </p:par>
                              <p:par>
                                <p:cTn id="80" presetID="14" presetClass="exit" presetSubtype="10" fill="hold" grpId="1" nodeType="withEffect">
                                  <p:stCondLst>
                                    <p:cond delay="0"/>
                                  </p:stCondLst>
                                  <p:childTnLst>
                                    <p:animEffect transition="out" filter="randombar(horizontal)">
                                      <p:cBhvr>
                                        <p:cTn id="81" dur="500"/>
                                        <p:tgtEl>
                                          <p:spTgt spid="15"/>
                                        </p:tgtEl>
                                      </p:cBhvr>
                                    </p:animEffect>
                                    <p:set>
                                      <p:cBhvr>
                                        <p:cTn id="82" dur="1" fill="hold">
                                          <p:stCondLst>
                                            <p:cond delay="499"/>
                                          </p:stCondLst>
                                        </p:cTn>
                                        <p:tgtEl>
                                          <p:spTgt spid="15"/>
                                        </p:tgtEl>
                                        <p:attrNameLst>
                                          <p:attrName>style.visibility</p:attrName>
                                        </p:attrNameLst>
                                      </p:cBhvr>
                                      <p:to>
                                        <p:strVal val="hidden"/>
                                      </p:to>
                                    </p:set>
                                  </p:childTnLst>
                                </p:cTn>
                              </p:par>
                              <p:par>
                                <p:cTn id="83" presetID="14" presetClass="exit" presetSubtype="10" fill="hold" grpId="0" nodeType="withEffect">
                                  <p:stCondLst>
                                    <p:cond delay="0"/>
                                  </p:stCondLst>
                                  <p:childTnLst>
                                    <p:animEffect transition="out" filter="randombar(horizontal)">
                                      <p:cBhvr>
                                        <p:cTn id="84" dur="500"/>
                                        <p:tgtEl>
                                          <p:spTgt spid="16">
                                            <p:txEl>
                                              <p:pRg st="0" end="0"/>
                                            </p:txEl>
                                          </p:spTgt>
                                        </p:tgtEl>
                                      </p:cBhvr>
                                    </p:animEffect>
                                    <p:set>
                                      <p:cBhvr>
                                        <p:cTn id="85" dur="1" fill="hold">
                                          <p:stCondLst>
                                            <p:cond delay="499"/>
                                          </p:stCondLst>
                                        </p:cTn>
                                        <p:tgtEl>
                                          <p:spTgt spid="16">
                                            <p:txEl>
                                              <p:pRg st="0" end="0"/>
                                            </p:txEl>
                                          </p:spTgt>
                                        </p:tgtEl>
                                        <p:attrNameLst>
                                          <p:attrName>style.visibility</p:attrName>
                                        </p:attrNameLst>
                                      </p:cBhvr>
                                      <p:to>
                                        <p:strVal val="hidden"/>
                                      </p:to>
                                    </p:set>
                                  </p:childTnLst>
                                </p:cTn>
                              </p:par>
                              <p:par>
                                <p:cTn id="86" presetID="14" presetClass="exit" presetSubtype="10" fill="hold" grpId="1" nodeType="withEffect">
                                  <p:stCondLst>
                                    <p:cond delay="0"/>
                                  </p:stCondLst>
                                  <p:childTnLst>
                                    <p:animEffect transition="out" filter="randombar(horizontal)">
                                      <p:cBhvr>
                                        <p:cTn id="87" dur="500"/>
                                        <p:tgtEl>
                                          <p:spTgt spid="27"/>
                                        </p:tgtEl>
                                      </p:cBhvr>
                                    </p:animEffect>
                                    <p:set>
                                      <p:cBhvr>
                                        <p:cTn id="88" dur="1" fill="hold">
                                          <p:stCondLst>
                                            <p:cond delay="499"/>
                                          </p:stCondLst>
                                        </p:cTn>
                                        <p:tgtEl>
                                          <p:spTgt spid="27"/>
                                        </p:tgtEl>
                                        <p:attrNameLst>
                                          <p:attrName>style.visibility</p:attrName>
                                        </p:attrNameLst>
                                      </p:cBhvr>
                                      <p:to>
                                        <p:strVal val="hidden"/>
                                      </p:to>
                                    </p:set>
                                  </p:childTnLst>
                                </p:cTn>
                              </p:par>
                              <p:par>
                                <p:cTn id="89" presetID="14" presetClass="exit" presetSubtype="10" fill="hold" grpId="0" nodeType="withEffect">
                                  <p:stCondLst>
                                    <p:cond delay="0"/>
                                  </p:stCondLst>
                                  <p:childTnLst>
                                    <p:animEffect transition="out" filter="randombar(horizontal)">
                                      <p:cBhvr>
                                        <p:cTn id="90" dur="500"/>
                                        <p:tgtEl>
                                          <p:spTgt spid="28">
                                            <p:txEl>
                                              <p:pRg st="0" end="0"/>
                                            </p:txEl>
                                          </p:spTgt>
                                        </p:tgtEl>
                                      </p:cBhvr>
                                    </p:animEffect>
                                    <p:set>
                                      <p:cBhvr>
                                        <p:cTn id="91" dur="1" fill="hold">
                                          <p:stCondLst>
                                            <p:cond delay="499"/>
                                          </p:stCondLst>
                                        </p:cTn>
                                        <p:tgtEl>
                                          <p:spTgt spid="28">
                                            <p:txEl>
                                              <p:pRg st="0" end="0"/>
                                            </p:txEl>
                                          </p:spTgt>
                                        </p:tgtEl>
                                        <p:attrNameLst>
                                          <p:attrName>style.visibility</p:attrName>
                                        </p:attrNameLst>
                                      </p:cBhvr>
                                      <p:to>
                                        <p:strVal val="hidden"/>
                                      </p:to>
                                    </p:set>
                                  </p:childTnLst>
                                </p:cTn>
                              </p:par>
                              <p:par>
                                <p:cTn id="92" presetID="14" presetClass="exit" presetSubtype="10" fill="hold" grpId="0" nodeType="withEffect">
                                  <p:stCondLst>
                                    <p:cond delay="0"/>
                                  </p:stCondLst>
                                  <p:childTnLst>
                                    <p:animEffect transition="out" filter="randombar(horizontal)">
                                      <p:cBhvr>
                                        <p:cTn id="93" dur="500"/>
                                        <p:tgtEl>
                                          <p:spTgt spid="29">
                                            <p:txEl>
                                              <p:pRg st="0" end="0"/>
                                            </p:txEl>
                                          </p:spTgt>
                                        </p:tgtEl>
                                      </p:cBhvr>
                                    </p:animEffect>
                                    <p:set>
                                      <p:cBhvr>
                                        <p:cTn id="94" dur="1" fill="hold">
                                          <p:stCondLst>
                                            <p:cond delay="499"/>
                                          </p:stCondLst>
                                        </p:cTn>
                                        <p:tgtEl>
                                          <p:spTgt spid="29">
                                            <p:txEl>
                                              <p:pRg st="0" end="0"/>
                                            </p:txEl>
                                          </p:spTgt>
                                        </p:tgtEl>
                                        <p:attrNameLst>
                                          <p:attrName>style.visibility</p:attrName>
                                        </p:attrNameLst>
                                      </p:cBhvr>
                                      <p:to>
                                        <p:strVal val="hidden"/>
                                      </p:to>
                                    </p:set>
                                  </p:childTnLst>
                                </p:cTn>
                              </p:par>
                              <p:par>
                                <p:cTn id="95" presetID="14" presetClass="exit" presetSubtype="10" fill="hold" grpId="0" nodeType="withEffect">
                                  <p:stCondLst>
                                    <p:cond delay="0"/>
                                  </p:stCondLst>
                                  <p:childTnLst>
                                    <p:animEffect transition="out" filter="randombar(horizontal)">
                                      <p:cBhvr>
                                        <p:cTn id="96" dur="500"/>
                                        <p:tgtEl>
                                          <p:spTgt spid="30">
                                            <p:txEl>
                                              <p:pRg st="0" end="0"/>
                                            </p:txEl>
                                          </p:spTgt>
                                        </p:tgtEl>
                                      </p:cBhvr>
                                    </p:animEffect>
                                    <p:set>
                                      <p:cBhvr>
                                        <p:cTn id="97" dur="1" fill="hold">
                                          <p:stCondLst>
                                            <p:cond delay="499"/>
                                          </p:stCondLst>
                                        </p:cTn>
                                        <p:tgtEl>
                                          <p:spTgt spid="30">
                                            <p:txEl>
                                              <p:pRg st="0" end="0"/>
                                            </p:txEl>
                                          </p:spTgt>
                                        </p:tgtEl>
                                        <p:attrNameLst>
                                          <p:attrName>style.visibility</p:attrName>
                                        </p:attrNameLst>
                                      </p:cBhvr>
                                      <p:to>
                                        <p:strVal val="hidden"/>
                                      </p:to>
                                    </p:set>
                                  </p:childTnLst>
                                </p:cTn>
                              </p:par>
                              <p:par>
                                <p:cTn id="98" presetID="14" presetClass="exit" presetSubtype="10" fill="hold" grpId="1" nodeType="withEffect">
                                  <p:stCondLst>
                                    <p:cond delay="0"/>
                                  </p:stCondLst>
                                  <p:childTnLst>
                                    <p:animEffect transition="out" filter="randombar(horizontal)">
                                      <p:cBhvr>
                                        <p:cTn id="99" dur="500"/>
                                        <p:tgtEl>
                                          <p:spTgt spid="34"/>
                                        </p:tgtEl>
                                      </p:cBhvr>
                                    </p:animEffect>
                                    <p:set>
                                      <p:cBhvr>
                                        <p:cTn id="100" dur="1" fill="hold">
                                          <p:stCondLst>
                                            <p:cond delay="499"/>
                                          </p:stCondLst>
                                        </p:cTn>
                                        <p:tgtEl>
                                          <p:spTgt spid="34"/>
                                        </p:tgtEl>
                                        <p:attrNameLst>
                                          <p:attrName>style.visibility</p:attrName>
                                        </p:attrNameLst>
                                      </p:cBhvr>
                                      <p:to>
                                        <p:strVal val="hidden"/>
                                      </p:to>
                                    </p:set>
                                  </p:childTnLst>
                                </p:cTn>
                              </p:par>
                              <p:par>
                                <p:cTn id="101" presetID="14" presetClass="exit" presetSubtype="10" fill="hold" grpId="1" nodeType="withEffect">
                                  <p:stCondLst>
                                    <p:cond delay="0"/>
                                  </p:stCondLst>
                                  <p:childTnLst>
                                    <p:animEffect transition="out" filter="randombar(horizontal)">
                                      <p:cBhvr>
                                        <p:cTn id="102" dur="500"/>
                                        <p:tgtEl>
                                          <p:spTgt spid="33"/>
                                        </p:tgtEl>
                                      </p:cBhvr>
                                    </p:animEffect>
                                    <p:set>
                                      <p:cBhvr>
                                        <p:cTn id="103" dur="1" fill="hold">
                                          <p:stCondLst>
                                            <p:cond delay="499"/>
                                          </p:stCondLst>
                                        </p:cTn>
                                        <p:tgtEl>
                                          <p:spTgt spid="33"/>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4"/>
                                        </p:tgtEl>
                                        <p:attrNameLst>
                                          <p:attrName>style.visibility</p:attrName>
                                        </p:attrNameLst>
                                      </p:cBhvr>
                                      <p:to>
                                        <p:strVal val="hidden"/>
                                      </p:to>
                                    </p:set>
                                  </p:childTnLst>
                                </p:cTn>
                              </p:par>
                              <p:par>
                                <p:cTn id="106" presetID="14" presetClass="entr" presetSubtype="1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randombar(horizontal)">
                                      <p:cBhvr>
                                        <p:cTn id="108"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5" grpId="1"/>
      <p:bldP spid="16" grpId="0" build="allAtOnce"/>
      <p:bldP spid="27" grpId="0"/>
      <p:bldP spid="27" grpId="1"/>
      <p:bldP spid="28" grpId="0" build="allAtOnce"/>
      <p:bldP spid="29" grpId="0" build="allAtOnce"/>
      <p:bldP spid="30" grpId="0" build="allAtOnce"/>
      <p:bldP spid="34" grpId="0" animBg="1"/>
      <p:bldP spid="34" grpId="1" animBg="1"/>
      <p:bldP spid="33" grpId="0"/>
      <p:bldP spid="33"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9144429" cy="1179576"/>
          </a:xfrm>
        </p:spPr>
        <p:txBody>
          <a:bodyPr>
            <a:noAutofit/>
          </a:bodyPr>
          <a:lstStyle/>
          <a:p>
            <a:r>
              <a:rPr lang="en-GB" sz="4400" dirty="0">
                <a:solidFill>
                  <a:schemeClr val="bg1"/>
                </a:solidFill>
              </a:rPr>
              <a:t>System/Application Modernisation</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fontScale="925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By adopting these technologies, the NonStop can be opened-up and more heavily integrated with the rest of the organization’s IT practices</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We can even combine their use into a modern framework with NonStop incorporated just as any other platform would be</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For example, in DevOps:</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TCM can consult and assist with not only the adoption of these new technologies, but also your strategy in terms of why you are looking to use them, and what benefits you want to achieve</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18</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13968466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944442" y="378034"/>
            <a:ext cx="6532739" cy="1179576"/>
          </a:xfrm>
        </p:spPr>
        <p:txBody>
          <a:bodyPr>
            <a:noAutofit/>
          </a:bodyPr>
          <a:lstStyle/>
          <a:p>
            <a:r>
              <a:rPr lang="en-GB" dirty="0"/>
              <a:t>vNS Services</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88745" y="1935644"/>
            <a:ext cx="7902509" cy="4178839"/>
          </a:xfrm>
        </p:spPr>
        <p:txBody>
          <a:bodyPr>
            <a:normAutofit fontScale="92500" lnSpcReduction="20000"/>
          </a:bodyPr>
          <a:lstStyle/>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TCM is at forefront of vNS technology</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Working closely with HPE vNS development team, sharing ideas and assisting in real-world trial of latest developments – Azure, Google cloud etc.</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Built and run our own internal vNS machines for testing, training and development</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Can assist with technical services around helping to build your own vNS, building one for you, or even operating in As-A-Service</a:t>
            </a:r>
          </a:p>
          <a:p>
            <a:pPr marL="685800" indent="-457200">
              <a:lnSpc>
                <a:spcPct val="140000"/>
              </a:lnSpc>
              <a:buClr>
                <a:schemeClr val="accent2"/>
              </a:buClr>
              <a:buFont typeface="Arial" panose="020B0604020202020204" pitchFamily="34" charset="0"/>
              <a:buChar char="•"/>
            </a:pPr>
            <a:r>
              <a:rPr lang="en-US" sz="2100" dirty="0">
                <a:cs typeface="Dubai Light" panose="020B0303030403030204" pitchFamily="34" charset="-78"/>
              </a:rPr>
              <a:t>Crucially, TCM can help guide you on your journey to cloud – translating your motivations into simple steps and plans                                                                                                                                                                                                                                                                         </a:t>
            </a: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685800" indent="-457200">
              <a:lnSpc>
                <a:spcPct val="140000"/>
              </a:lnSpc>
              <a:buClr>
                <a:schemeClr val="accent2"/>
              </a:buClr>
              <a:buFont typeface="Arial" panose="020B0604020202020204" pitchFamily="34" charset="0"/>
              <a:buChar char="•"/>
            </a:pPr>
            <a:endParaRPr lang="en-US" sz="2100" dirty="0">
              <a:cs typeface="Dubai Light" panose="020B0303030403030204" pitchFamily="34" charset="-78"/>
            </a:endParaRPr>
          </a:p>
          <a:p>
            <a:pPr marL="457200" lvl="1" indent="0">
              <a:lnSpc>
                <a:spcPct val="140000"/>
              </a:lnSpc>
              <a:spcAft>
                <a:spcPts val="1200"/>
              </a:spcAft>
              <a:buClr>
                <a:schemeClr val="accent2"/>
              </a:buClr>
              <a:buNone/>
            </a:pPr>
            <a:endParaRPr lang="en-US" sz="19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19</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9958038" y="0"/>
            <a:ext cx="2249927"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10628195" y="0"/>
            <a:ext cx="1579771" cy="6869068"/>
          </a:xfrm>
          <a:prstGeom prst="rect">
            <a:avLst/>
          </a:prstGeom>
          <a:gradFill flip="none" rotWithShape="1">
            <a:gsLst>
              <a:gs pos="27000">
                <a:schemeClr val="bg1"/>
              </a:gs>
              <a:gs pos="86000">
                <a:schemeClr val="bg1"/>
              </a:gs>
              <a:gs pos="1000">
                <a:schemeClr val="accent6">
                  <a:lumMod val="40000"/>
                  <a:lumOff val="60000"/>
                </a:schemeClr>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Wat We Did</a:t>
            </a:r>
          </a:p>
        </p:txBody>
      </p:sp>
    </p:spTree>
    <p:extLst>
      <p:ext uri="{BB962C8B-B14F-4D97-AF65-F5344CB8AC3E}">
        <p14:creationId xmlns:p14="http://schemas.microsoft.com/office/powerpoint/2010/main" val="2982700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F6D9402A-3165-71CB-647D-FF743FF1E247}"/>
              </a:ext>
            </a:extLst>
          </p:cNvPr>
          <p:cNvSpPr>
            <a:spLocks/>
          </p:cNvSpPr>
          <p:nvPr/>
        </p:nvSpPr>
        <p:spPr>
          <a:xfrm>
            <a:off x="47390" y="145461"/>
            <a:ext cx="12192000" cy="6858000"/>
          </a:xfrm>
          <a:prstGeom prst="rect">
            <a:avLst/>
          </a:prstGeom>
          <a:gradFill flip="none" rotWithShape="1">
            <a:gsLst>
              <a:gs pos="38000">
                <a:srgbClr val="19589B"/>
              </a:gs>
              <a:gs pos="100000">
                <a:srgbClr val="012F61"/>
              </a:gs>
              <a:gs pos="77000">
                <a:srgbClr val="023E7D"/>
              </a:gs>
              <a:gs pos="0">
                <a:srgbClr val="1D5FA7"/>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INTRODUCING </a:t>
            </a:r>
            <a:br>
              <a:rPr lang="en-GB" sz="4400" dirty="0">
                <a:solidFill>
                  <a:schemeClr val="bg1"/>
                </a:solidFill>
              </a:rPr>
            </a:br>
            <a:r>
              <a:rPr lang="en-GB" sz="4400" dirty="0">
                <a:solidFill>
                  <a:schemeClr val="accent2"/>
                </a:solidFill>
              </a:rPr>
              <a:t>TCM </a:t>
            </a:r>
            <a:r>
              <a:rPr lang="en-GB" sz="4400" dirty="0" err="1">
                <a:solidFill>
                  <a:schemeClr val="accent2"/>
                </a:solidFill>
              </a:rPr>
              <a:t>InSight</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p:txBody>
          <a:bodyPr>
            <a:normAutofit/>
          </a:bodyPr>
          <a:lstStyle/>
          <a:p>
            <a:pPr>
              <a:spcAft>
                <a:spcPts val="1200"/>
              </a:spcAft>
            </a:pPr>
            <a:r>
              <a:rPr lang="en-US" sz="2800" b="1" dirty="0">
                <a:solidFill>
                  <a:schemeClr val="bg1"/>
                </a:solidFill>
                <a:cs typeface="Dubai Light" panose="020B0303030403030204" pitchFamily="34" charset="-78"/>
              </a:rPr>
              <a:t>What is InSight?</a:t>
            </a:r>
            <a:endParaRPr lang="en-US" sz="2800" dirty="0">
              <a:solidFill>
                <a:schemeClr val="bg1"/>
              </a:solidFill>
              <a:cs typeface="Dubai Light" panose="020B0303030403030204" pitchFamily="34" charset="-78"/>
            </a:endParaRPr>
          </a:p>
          <a:p>
            <a:pPr marL="342900" indent="-342900" algn="ctr">
              <a:spcAft>
                <a:spcPts val="1200"/>
              </a:spcAft>
              <a:buFont typeface="Dubai Light" panose="020B0303030403030204" pitchFamily="34" charset="-78"/>
              <a:buChar char="−"/>
            </a:pPr>
            <a:r>
              <a:rPr lang="en-US" sz="2200" dirty="0">
                <a:solidFill>
                  <a:schemeClr val="bg1"/>
                </a:solidFill>
                <a:cs typeface="Dubai Light" panose="020B0303030403030204" pitchFamily="34" charset="-78"/>
              </a:rPr>
              <a:t>TCM InSight is a quick, snapshot assessment, aimed at providing a clear and accurate understanding of your NonStop systems and setup</a:t>
            </a: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035"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20</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18" name="Oval 1">
            <a:extLst>
              <a:ext uri="{FF2B5EF4-FFF2-40B4-BE49-F238E27FC236}">
                <a16:creationId xmlns:a16="http://schemas.microsoft.com/office/drawing/2014/main" id="{8DB3D14B-74DA-9A20-D6FD-297811A58204}"/>
              </a:ext>
            </a:extLst>
          </p:cNvPr>
          <p:cNvSpPr/>
          <p:nvPr/>
        </p:nvSpPr>
        <p:spPr>
          <a:xfrm>
            <a:off x="6536248" y="970467"/>
            <a:ext cx="4851078" cy="4851078"/>
          </a:xfrm>
          <a:prstGeom prst="ellipse">
            <a:avLst/>
          </a:prstGeom>
          <a:noFill/>
          <a:ln w="9525">
            <a:solidFill>
              <a:schemeClr val="bg2">
                <a:lumMod val="90000"/>
              </a:schemeClr>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p:nvPr/>
        </p:nvSpPr>
        <p:spPr>
          <a:xfrm>
            <a:off x="7452584" y="1886803"/>
            <a:ext cx="3018406" cy="3018406"/>
          </a:xfrm>
          <a:prstGeom prst="ellipse">
            <a:avLst/>
          </a:prstGeom>
          <a:noFill/>
          <a:ln w="9525">
            <a:solidFill>
              <a:schemeClr val="bg2">
                <a:lumMod val="90000"/>
              </a:schemeClr>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p:nvPr/>
        </p:nvSpPr>
        <p:spPr>
          <a:xfrm>
            <a:off x="7886560" y="2320779"/>
            <a:ext cx="2150455" cy="2150455"/>
          </a:xfrm>
          <a:prstGeom prst="ellipse">
            <a:avLst/>
          </a:prstGeom>
          <a:noFill/>
          <a:ln w="9525">
            <a:solidFill>
              <a:schemeClr val="bg2">
                <a:lumMod val="90000"/>
              </a:schemeClr>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descr="Icon&#10;&#10;Description automatically generated">
            <a:extLst>
              <a:ext uri="{FF2B5EF4-FFF2-40B4-BE49-F238E27FC236}">
                <a16:creationId xmlns:a16="http://schemas.microsoft.com/office/drawing/2014/main" id="{D9657302-C5C4-9C76-0C97-184860875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0418" y="2524637"/>
            <a:ext cx="1742739" cy="1742739"/>
          </a:xfrm>
          <a:prstGeom prst="ellipse">
            <a:avLst/>
          </a:prstGeom>
        </p:spPr>
      </p:pic>
      <p:sp>
        <p:nvSpPr>
          <p:cNvPr id="43" name="dot 1">
            <a:extLst>
              <a:ext uri="{FF2B5EF4-FFF2-40B4-BE49-F238E27FC236}">
                <a16:creationId xmlns:a16="http://schemas.microsoft.com/office/drawing/2014/main" id="{38106C4A-B70A-B4A7-D0C0-E60A3ABA5558}"/>
              </a:ext>
            </a:extLst>
          </p:cNvPr>
          <p:cNvSpPr/>
          <p:nvPr/>
        </p:nvSpPr>
        <p:spPr>
          <a:xfrm>
            <a:off x="11257507" y="169402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lumMod val="90000"/>
            </a:schemeClr>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p:nvPr/>
        </p:nvSpPr>
        <p:spPr>
          <a:xfrm>
            <a:off x="10945197" y="140337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lumMod val="90000"/>
            </a:schemeClr>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p:nvPr/>
        </p:nvSpPr>
        <p:spPr>
          <a:xfrm>
            <a:off x="7263420" y="556739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lumMod val="90000"/>
            </a:schemeClr>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p:nvPr/>
        </p:nvSpPr>
        <p:spPr>
          <a:xfrm>
            <a:off x="6951110" y="527675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lumMod val="90000"/>
            </a:schemeClr>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spTree>
    <p:extLst>
      <p:ext uri="{BB962C8B-B14F-4D97-AF65-F5344CB8AC3E}">
        <p14:creationId xmlns:p14="http://schemas.microsoft.com/office/powerpoint/2010/main" val="380239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15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childTnLst>
                                </p:cTn>
                              </p:par>
                              <p:par>
                                <p:cTn id="28" presetID="10" presetClass="entr" presetSubtype="0" fill="hold" grpId="0" nodeType="withEffect">
                                  <p:stCondLst>
                                    <p:cond delay="20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childTnLst>
                                </p:cTn>
                              </p:par>
                              <p:par>
                                <p:cTn id="34" presetID="10" presetClass="entr" presetSubtype="0" fill="hold" grpId="0" nodeType="withEffect">
                                  <p:stCondLst>
                                    <p:cond delay="20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43" grpId="0" animBg="1"/>
      <p:bldP spid="44" grpId="0" animBg="1"/>
      <p:bldP spid="45" grpId="0" animBg="1"/>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137351" y="139500"/>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INTRODUCING </a:t>
            </a:r>
            <a:br>
              <a:rPr lang="en-GB" sz="4400" dirty="0">
                <a:solidFill>
                  <a:schemeClr val="bg1"/>
                </a:solidFill>
              </a:rPr>
            </a:br>
            <a:r>
              <a:rPr lang="en-GB" sz="4400" dirty="0">
                <a:solidFill>
                  <a:schemeClr val="accent2"/>
                </a:solidFill>
              </a:rPr>
              <a:t>TCM </a:t>
            </a:r>
            <a:r>
              <a:rPr lang="en-GB" sz="4400" dirty="0" err="1">
                <a:solidFill>
                  <a:schemeClr val="accent2"/>
                </a:solidFill>
              </a:rPr>
              <a:t>InSight</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96164" y="2825496"/>
            <a:ext cx="5264196" cy="3346704"/>
          </a:xfrm>
        </p:spPr>
        <p:txBody>
          <a:bodyPr>
            <a:normAutofit/>
          </a:bodyPr>
          <a:lstStyle/>
          <a:p>
            <a:pPr>
              <a:spcAft>
                <a:spcPts val="1200"/>
              </a:spcAft>
            </a:pPr>
            <a:r>
              <a:rPr lang="en-US" sz="2800" b="1" dirty="0">
                <a:solidFill>
                  <a:schemeClr val="bg1"/>
                </a:solidFill>
                <a:cs typeface="Dubai Light" panose="020B0303030403030204" pitchFamily="34" charset="-78"/>
              </a:rPr>
              <a:t>What is InSight?</a:t>
            </a:r>
            <a:endParaRPr lang="en-US" sz="2800" dirty="0">
              <a:solidFill>
                <a:schemeClr val="bg1"/>
              </a:solidFill>
              <a:cs typeface="Dubai Light" panose="020B0303030403030204" pitchFamily="34" charset="-78"/>
            </a:endParaRPr>
          </a:p>
          <a:p>
            <a:pPr marL="685800" indent="-457200">
              <a:spcAft>
                <a:spcPts val="1200"/>
              </a:spcAft>
              <a:buClr>
                <a:schemeClr val="accent2"/>
              </a:buClr>
              <a:buFont typeface="Arial" panose="020B0604020202020204" pitchFamily="34" charset="0"/>
              <a:buChar char="•"/>
            </a:pPr>
            <a:r>
              <a:rPr lang="en-US" sz="1700" dirty="0">
                <a:solidFill>
                  <a:schemeClr val="bg1"/>
                </a:solidFill>
                <a:cs typeface="Dubai Light" panose="020B0303030403030204" pitchFamily="34" charset="-78"/>
              </a:rPr>
              <a:t>In essence, a short yet comprehensive audit</a:t>
            </a:r>
          </a:p>
          <a:p>
            <a:pPr marL="685800" indent="-457200">
              <a:spcAft>
                <a:spcPts val="1200"/>
              </a:spcAft>
              <a:buClr>
                <a:schemeClr val="accent2"/>
              </a:buClr>
              <a:buFont typeface="Arial" panose="020B0604020202020204" pitchFamily="34" charset="0"/>
              <a:buChar char="•"/>
            </a:pPr>
            <a:r>
              <a:rPr lang="en-US" sz="1700" dirty="0">
                <a:solidFill>
                  <a:schemeClr val="bg1"/>
                </a:solidFill>
                <a:cs typeface="Dubai Light" panose="020B0303030403030204" pitchFamily="34" charset="-78"/>
              </a:rPr>
              <a:t>Lasting only a few days</a:t>
            </a:r>
          </a:p>
          <a:p>
            <a:pPr marL="685800" indent="-457200">
              <a:spcAft>
                <a:spcPts val="1200"/>
              </a:spcAft>
              <a:buClr>
                <a:schemeClr val="accent2"/>
              </a:buClr>
              <a:buFont typeface="Arial" panose="020B0604020202020204" pitchFamily="34" charset="0"/>
              <a:buChar char="•"/>
            </a:pPr>
            <a:r>
              <a:rPr lang="en-US" sz="1700" dirty="0">
                <a:solidFill>
                  <a:schemeClr val="bg1"/>
                </a:solidFill>
                <a:cs typeface="Dubai Light" panose="020B0303030403030204" pitchFamily="34" charset="-78"/>
              </a:rPr>
              <a:t>With minimal input from Customer</a:t>
            </a:r>
          </a:p>
          <a:p>
            <a:pPr marL="685800" indent="-457200">
              <a:spcAft>
                <a:spcPts val="1200"/>
              </a:spcAft>
              <a:buClr>
                <a:schemeClr val="accent2"/>
              </a:buClr>
              <a:buFont typeface="Arial" panose="020B0604020202020204" pitchFamily="34" charset="0"/>
              <a:buChar char="•"/>
            </a:pPr>
            <a:r>
              <a:rPr lang="en-US" sz="1700" dirty="0">
                <a:solidFill>
                  <a:schemeClr val="bg1"/>
                </a:solidFill>
                <a:cs typeface="Dubai Light" panose="020B0303030403030204" pitchFamily="34" charset="-78"/>
              </a:rPr>
              <a:t>Designed, built and delivered in collaboration with HPE</a:t>
            </a: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1272"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21</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18" name="Oval 1">
            <a:extLst>
              <a:ext uri="{FF2B5EF4-FFF2-40B4-BE49-F238E27FC236}">
                <a16:creationId xmlns:a16="http://schemas.microsoft.com/office/drawing/2014/main" id="{8DB3D14B-74DA-9A20-D6FD-297811A58204}"/>
              </a:ext>
            </a:extLst>
          </p:cNvPr>
          <p:cNvSpPr/>
          <p:nvPr/>
        </p:nvSpPr>
        <p:spPr>
          <a:xfrm>
            <a:off x="6536248" y="970467"/>
            <a:ext cx="4851078" cy="485107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p:nvPr/>
        </p:nvSpPr>
        <p:spPr>
          <a:xfrm>
            <a:off x="7176695" y="1610914"/>
            <a:ext cx="3570185" cy="3570185"/>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p:nvPr/>
        </p:nvSpPr>
        <p:spPr>
          <a:xfrm>
            <a:off x="7690004" y="2124223"/>
            <a:ext cx="2543568" cy="254356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t 1">
            <a:extLst>
              <a:ext uri="{FF2B5EF4-FFF2-40B4-BE49-F238E27FC236}">
                <a16:creationId xmlns:a16="http://schemas.microsoft.com/office/drawing/2014/main" id="{38106C4A-B70A-B4A7-D0C0-E60A3ABA5558}"/>
              </a:ext>
            </a:extLst>
          </p:cNvPr>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p:nvPr/>
        </p:nvSpPr>
        <p:spPr>
          <a:xfrm>
            <a:off x="11075016" y="172446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p:nvPr/>
        </p:nvSpPr>
        <p:spPr>
          <a:xfrm>
            <a:off x="6848557" y="519585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p:nvPr/>
        </p:nvSpPr>
        <p:spPr>
          <a:xfrm>
            <a:off x="6536247" y="490520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pic>
        <p:nvPicPr>
          <p:cNvPr id="29" name="Picture Placeholder 28" descr="A picture containing text, person, posing&#10;&#10;Description automatically generated">
            <a:extLst>
              <a:ext uri="{FF2B5EF4-FFF2-40B4-BE49-F238E27FC236}">
                <a16:creationId xmlns:a16="http://schemas.microsoft.com/office/drawing/2014/main" id="{51FE567E-DD47-12C1-708E-11323AE3A580}"/>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797" t="2461" r="43721" b="2461"/>
          <a:stretch/>
        </p:blipFill>
        <p:spPr>
          <a:xfrm>
            <a:off x="7821138" y="2255357"/>
            <a:ext cx="2281297" cy="2281297"/>
          </a:xfrm>
        </p:spPr>
      </p:pic>
      <p:pic>
        <p:nvPicPr>
          <p:cNvPr id="4" name="Picture 3" descr="Graphical user interface&#10;&#10;Description automatically generated with low confidence">
            <a:extLst>
              <a:ext uri="{FF2B5EF4-FFF2-40B4-BE49-F238E27FC236}">
                <a16:creationId xmlns:a16="http://schemas.microsoft.com/office/drawing/2014/main" id="{AA94E37E-41E8-462F-71CF-D8BAC5F17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818" y="5410123"/>
            <a:ext cx="2493320" cy="1051869"/>
          </a:xfrm>
          <a:prstGeom prst="rect">
            <a:avLst/>
          </a:prstGeom>
        </p:spPr>
      </p:pic>
    </p:spTree>
    <p:extLst>
      <p:ext uri="{BB962C8B-B14F-4D97-AF65-F5344CB8AC3E}">
        <p14:creationId xmlns:p14="http://schemas.microsoft.com/office/powerpoint/2010/main" val="1085753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HOW IT </a:t>
            </a:r>
            <a:r>
              <a:rPr lang="en-GB" sz="4400" dirty="0">
                <a:solidFill>
                  <a:schemeClr val="accent2"/>
                </a:solidFill>
              </a:rPr>
              <a:t>WORKS</a:t>
            </a: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p:txBody>
          <a:bodyPr>
            <a:normAutofit fontScale="92500" lnSpcReduction="10000"/>
          </a:bodyPr>
          <a:lstStyle/>
          <a:p>
            <a:pPr marL="514350" indent="-514350">
              <a:spcAft>
                <a:spcPts val="1200"/>
              </a:spcAft>
              <a:buFont typeface="Arial" panose="020B0604020202020204" pitchFamily="34" charset="0"/>
              <a:buChar char="•"/>
            </a:pPr>
            <a:r>
              <a:rPr lang="en-US" sz="2200" b="1" dirty="0">
                <a:solidFill>
                  <a:schemeClr val="accent2"/>
                </a:solidFill>
                <a:latin typeface="+mj-lt"/>
                <a:cs typeface="Dubai Light" panose="020B0303030403030204" pitchFamily="34" charset="-78"/>
              </a:rPr>
              <a:t>GATHER DATA</a:t>
            </a:r>
          </a:p>
          <a:p>
            <a:pPr marL="914400" lvl="1" indent="-457200">
              <a:spcAft>
                <a:spcPts val="1200"/>
              </a:spcAft>
              <a:buClr>
                <a:schemeClr val="accent2"/>
              </a:buClr>
            </a:pPr>
            <a:r>
              <a:rPr lang="en-US" sz="1700" dirty="0">
                <a:solidFill>
                  <a:schemeClr val="bg1"/>
                </a:solidFill>
                <a:cs typeface="Dubai Light" panose="020B0303030403030204" pitchFamily="34" charset="-78"/>
              </a:rPr>
              <a:t>Short questionnaire filled out by customer</a:t>
            </a:r>
          </a:p>
          <a:p>
            <a:pPr marL="914400" lvl="1" indent="-457200">
              <a:spcAft>
                <a:spcPts val="1200"/>
              </a:spcAft>
              <a:buClr>
                <a:schemeClr val="accent2"/>
              </a:buClr>
            </a:pPr>
            <a:r>
              <a:rPr lang="en-US" sz="1700" dirty="0">
                <a:solidFill>
                  <a:schemeClr val="bg1"/>
                </a:solidFill>
                <a:cs typeface="Dubai Light" panose="020B0303030403030204" pitchFamily="34" charset="-78"/>
              </a:rPr>
              <a:t>Simple ‘press of a button’ script run by customer will produce majority of data accessed by TCM via secure HTML file</a:t>
            </a:r>
          </a:p>
          <a:p>
            <a:pPr marL="914400" lvl="1" indent="-457200">
              <a:spcAft>
                <a:spcPts val="1200"/>
              </a:spcAft>
              <a:buClr>
                <a:schemeClr val="accent2"/>
              </a:buClr>
            </a:pPr>
            <a:r>
              <a:rPr lang="en-US" sz="1700" dirty="0">
                <a:solidFill>
                  <a:schemeClr val="bg1"/>
                </a:solidFill>
                <a:cs typeface="Dubai Light" panose="020B0303030403030204" pitchFamily="34" charset="-78"/>
              </a:rPr>
              <a:t>Follow-up questions for context/understanding via email or video call</a:t>
            </a:r>
          </a:p>
          <a:p>
            <a:pPr marL="514350" indent="-514350">
              <a:spcAft>
                <a:spcPts val="1200"/>
              </a:spcAft>
              <a:buFont typeface="Arial" panose="020B0604020202020204" pitchFamily="34" charset="0"/>
              <a:buChar char="•"/>
            </a:pPr>
            <a:r>
              <a:rPr lang="en-US" sz="2200" b="1" dirty="0">
                <a:solidFill>
                  <a:schemeClr val="accent2"/>
                </a:solidFill>
                <a:latin typeface="+mj-lt"/>
                <a:cs typeface="Dubai Light" panose="020B0303030403030204" pitchFamily="34" charset="-78"/>
              </a:rPr>
              <a:t>ANALYSE DATA</a:t>
            </a:r>
          </a:p>
          <a:p>
            <a:pPr marL="914400" lvl="1" indent="-457200">
              <a:spcAft>
                <a:spcPts val="1200"/>
              </a:spcAft>
              <a:buClr>
                <a:schemeClr val="accent2"/>
              </a:buClr>
            </a:pPr>
            <a:r>
              <a:rPr lang="en-US" sz="1700" dirty="0">
                <a:solidFill>
                  <a:schemeClr val="bg1"/>
                </a:solidFill>
                <a:cs typeface="Dubai Light" panose="020B0303030403030204" pitchFamily="34" charset="-78"/>
              </a:rPr>
              <a:t>TCM Experts across all fields of NonStop will review data and compare with best practice</a:t>
            </a: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22</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8664328" y="0"/>
            <a:ext cx="3543638"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9278747" y="0"/>
            <a:ext cx="2929219" cy="6869068"/>
          </a:xfrm>
          <a:prstGeom prst="rect">
            <a:avLst/>
          </a:prstGeom>
          <a:gradFill flip="none" rotWithShape="1">
            <a:gsLst>
              <a:gs pos="100000">
                <a:schemeClr val="accent6"/>
              </a:gs>
              <a:gs pos="1000">
                <a:schemeClr val="accent5"/>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HOW IT WORKS</a:t>
            </a:r>
          </a:p>
        </p:txBody>
      </p:sp>
      <p:pic>
        <p:nvPicPr>
          <p:cNvPr id="3" name="Picture 2">
            <a:extLst>
              <a:ext uri="{FF2B5EF4-FFF2-40B4-BE49-F238E27FC236}">
                <a16:creationId xmlns:a16="http://schemas.microsoft.com/office/drawing/2014/main" id="{F8ABE93B-120C-DB4D-C071-6D03EF7C6092}"/>
              </a:ext>
            </a:extLst>
          </p:cNvPr>
          <p:cNvPicPr>
            <a:picLocks noChangeAspect="1"/>
          </p:cNvPicPr>
          <p:nvPr/>
        </p:nvPicPr>
        <p:blipFill>
          <a:blip r:embed="rId3"/>
          <a:stretch>
            <a:fillRect/>
          </a:stretch>
        </p:blipFill>
        <p:spPr>
          <a:xfrm>
            <a:off x="7091867" y="1338028"/>
            <a:ext cx="3830692" cy="4057937"/>
          </a:xfrm>
          <a:prstGeom prst="rect">
            <a:avLst/>
          </a:prstGeom>
        </p:spPr>
      </p:pic>
      <p:pic>
        <p:nvPicPr>
          <p:cNvPr id="4" name="Picture 3">
            <a:extLst>
              <a:ext uri="{FF2B5EF4-FFF2-40B4-BE49-F238E27FC236}">
                <a16:creationId xmlns:a16="http://schemas.microsoft.com/office/drawing/2014/main" id="{78D97F99-9664-6A14-6C64-88B9048A39D0}"/>
              </a:ext>
            </a:extLst>
          </p:cNvPr>
          <p:cNvPicPr>
            <a:picLocks noChangeAspect="1"/>
          </p:cNvPicPr>
          <p:nvPr/>
        </p:nvPicPr>
        <p:blipFill>
          <a:blip r:embed="rId4"/>
          <a:stretch>
            <a:fillRect/>
          </a:stretch>
        </p:blipFill>
        <p:spPr>
          <a:xfrm>
            <a:off x="7316726" y="581446"/>
            <a:ext cx="3441700" cy="5537200"/>
          </a:xfrm>
          <a:prstGeom prst="rect">
            <a:avLst/>
          </a:prstGeom>
        </p:spPr>
      </p:pic>
      <p:pic>
        <p:nvPicPr>
          <p:cNvPr id="17" name="Picture 16">
            <a:extLst>
              <a:ext uri="{FF2B5EF4-FFF2-40B4-BE49-F238E27FC236}">
                <a16:creationId xmlns:a16="http://schemas.microsoft.com/office/drawing/2014/main" id="{EF0104BE-8017-409D-B642-8AFEF7F3D3F6}"/>
              </a:ext>
            </a:extLst>
          </p:cNvPr>
          <p:cNvPicPr>
            <a:picLocks noChangeAspect="1"/>
          </p:cNvPicPr>
          <p:nvPr/>
        </p:nvPicPr>
        <p:blipFill>
          <a:blip r:embed="rId5"/>
          <a:stretch>
            <a:fillRect/>
          </a:stretch>
        </p:blipFill>
        <p:spPr>
          <a:xfrm>
            <a:off x="7018276" y="855345"/>
            <a:ext cx="4038600" cy="5003800"/>
          </a:xfrm>
          <a:prstGeom prst="rect">
            <a:avLst/>
          </a:prstGeom>
        </p:spPr>
      </p:pic>
      <p:pic>
        <p:nvPicPr>
          <p:cNvPr id="18" name="Graphic 17" descr="Research with solid fill">
            <a:extLst>
              <a:ext uri="{FF2B5EF4-FFF2-40B4-BE49-F238E27FC236}">
                <a16:creationId xmlns:a16="http://schemas.microsoft.com/office/drawing/2014/main" id="{6767FA07-9050-A385-5910-4AC531F2ED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43108" y="2023729"/>
            <a:ext cx="3372236" cy="3372236"/>
          </a:xfrm>
          <a:prstGeom prst="rect">
            <a:avLst/>
          </a:prstGeom>
        </p:spPr>
      </p:pic>
    </p:spTree>
    <p:extLst>
      <p:ext uri="{BB962C8B-B14F-4D97-AF65-F5344CB8AC3E}">
        <p14:creationId xmlns:p14="http://schemas.microsoft.com/office/powerpoint/2010/main" val="636796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900" fill="hold"/>
                                        <p:tgtEl>
                                          <p:spTgt spid="26"/>
                                        </p:tgtEl>
                                        <p:attrNameLst>
                                          <p:attrName>ppt_x</p:attrName>
                                        </p:attrNameLst>
                                      </p:cBhvr>
                                      <p:tavLst>
                                        <p:tav tm="0">
                                          <p:val>
                                            <p:strVal val="1+#ppt_w/2"/>
                                          </p:val>
                                        </p:tav>
                                        <p:tav tm="100000">
                                          <p:val>
                                            <p:strVal val="#ppt_x"/>
                                          </p:val>
                                        </p:tav>
                                      </p:tavLst>
                                    </p:anim>
                                    <p:anim calcmode="lin" valueType="num">
                                      <p:cBhvr additive="base">
                                        <p:cTn id="8" dur="9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1+#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xEl>
                                              <p:pRg st="2" end="2"/>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par>
                          <p:cTn id="34" fill="hold">
                            <p:stCondLst>
                              <p:cond delay="500"/>
                            </p:stCondLst>
                            <p:childTnLst>
                              <p:par>
                                <p:cTn id="35" presetID="10" presetClass="entr" presetSubtype="0" fill="hold" nodeType="afterEffect">
                                  <p:stCondLst>
                                    <p:cond delay="20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childTnLst>
                                </p:cTn>
                              </p:par>
                            </p:childTnLst>
                          </p:cTn>
                        </p:par>
                        <p:par>
                          <p:cTn id="38" fill="hold">
                            <p:stCondLst>
                              <p:cond delay="3500"/>
                            </p:stCondLst>
                            <p:childTnLst>
                              <p:par>
                                <p:cTn id="39" presetID="1" presetClass="exit" presetSubtype="0" fill="hold" nodeType="afterEffect">
                                  <p:stCondLst>
                                    <p:cond delay="0"/>
                                  </p:stCondLst>
                                  <p:childTnLst>
                                    <p:set>
                                      <p:cBhvr>
                                        <p:cTn id="40" dur="1" fill="hold">
                                          <p:stCondLst>
                                            <p:cond delay="0"/>
                                          </p:stCondLst>
                                        </p:cTn>
                                        <p:tgtEl>
                                          <p:spTgt spid="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xEl>
                                              <p:pRg st="4" end="4"/>
                                            </p:txEl>
                                          </p:spTgt>
                                        </p:tgtEl>
                                        <p:attrNameLst>
                                          <p:attrName>style.visibility</p:attrName>
                                        </p:attrNameLst>
                                      </p:cBhvr>
                                      <p:to>
                                        <p:strVal val="visible"/>
                                      </p:to>
                                    </p:set>
                                  </p:childTnLst>
                                </p:cTn>
                              </p:par>
                              <p:par>
                                <p:cTn id="49" presetID="45"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2000"/>
                                        <p:tgtEl>
                                          <p:spTgt spid="18"/>
                                        </p:tgtEl>
                                      </p:cBhvr>
                                    </p:animEffect>
                                    <p:anim calcmode="lin" valueType="num">
                                      <p:cBhvr>
                                        <p:cTn id="52" dur="2000" fill="hold"/>
                                        <p:tgtEl>
                                          <p:spTgt spid="18"/>
                                        </p:tgtEl>
                                        <p:attrNameLst>
                                          <p:attrName>ppt_w</p:attrName>
                                        </p:attrNameLst>
                                      </p:cBhvr>
                                      <p:tavLst>
                                        <p:tav tm="0" fmla="#ppt_w*sin(2.5*pi*$)">
                                          <p:val>
                                            <p:fltVal val="0"/>
                                          </p:val>
                                        </p:tav>
                                        <p:tav tm="100000">
                                          <p:val>
                                            <p:fltVal val="1"/>
                                          </p:val>
                                        </p:tav>
                                      </p:tavLst>
                                    </p:anim>
                                    <p:anim calcmode="lin" valueType="num">
                                      <p:cBhvr>
                                        <p:cTn id="53" dur="2000" fill="hold"/>
                                        <p:tgtEl>
                                          <p:spTgt spid="18"/>
                                        </p:tgtEl>
                                        <p:attrNameLst>
                                          <p:attrName>ppt_h</p:attrName>
                                        </p:attrNameLst>
                                      </p:cBhvr>
                                      <p:tavLst>
                                        <p:tav tm="0">
                                          <p:val>
                                            <p:strVal val="#ppt_h"/>
                                          </p:val>
                                        </p:tav>
                                        <p:tav tm="100000">
                                          <p:val>
                                            <p:strVal val="#ppt_h"/>
                                          </p:val>
                                        </p:tav>
                                      </p:tavLst>
                                    </p:anim>
                                  </p:childTnLst>
                                </p:cTn>
                              </p:par>
                              <p:par>
                                <p:cTn id="54" presetID="1" presetClass="entr" presetSubtype="0" fill="hold" nodeType="withEffect">
                                  <p:stCondLst>
                                    <p:cond delay="0"/>
                                  </p:stCondLst>
                                  <p:childTnLst>
                                    <p:set>
                                      <p:cBhvr>
                                        <p:cTn id="55" dur="1" fill="hold">
                                          <p:stCondLst>
                                            <p:cond delay="0"/>
                                          </p:stCondLst>
                                        </p:cTn>
                                        <p:tgtEl>
                                          <p:spTgt spid="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HOW IT </a:t>
            </a:r>
            <a:r>
              <a:rPr lang="en-GB" sz="4400" dirty="0">
                <a:solidFill>
                  <a:schemeClr val="accent2"/>
                </a:solidFill>
              </a:rPr>
              <a:t>WORKS</a:t>
            </a: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96163" y="2248251"/>
            <a:ext cx="5631139" cy="4178839"/>
          </a:xfrm>
        </p:spPr>
        <p:txBody>
          <a:bodyPr>
            <a:normAutofit fontScale="77500" lnSpcReduction="20000"/>
          </a:bodyPr>
          <a:lstStyle/>
          <a:p>
            <a:pPr marL="514350" indent="-514350">
              <a:spcAft>
                <a:spcPts val="1200"/>
              </a:spcAft>
              <a:buFont typeface="Arial" panose="020B0604020202020204" pitchFamily="34" charset="0"/>
              <a:buChar char="•"/>
            </a:pPr>
            <a:r>
              <a:rPr lang="en-US" sz="2200" b="1" dirty="0">
                <a:solidFill>
                  <a:schemeClr val="accent2"/>
                </a:solidFill>
                <a:latin typeface="+mj-lt"/>
                <a:cs typeface="Dubai Light" panose="020B0303030403030204" pitchFamily="34" charset="-78"/>
              </a:rPr>
              <a:t>Report, Rate, Recommend, Review</a:t>
            </a:r>
          </a:p>
          <a:p>
            <a:pPr marL="914400" lvl="1" indent="-457200">
              <a:lnSpc>
                <a:spcPct val="140000"/>
              </a:lnSpc>
              <a:spcAft>
                <a:spcPts val="1200"/>
              </a:spcAft>
              <a:buClr>
                <a:schemeClr val="accent2"/>
              </a:buClr>
            </a:pPr>
            <a:r>
              <a:rPr lang="en-US" sz="1900" dirty="0">
                <a:cs typeface="Dubai Light" panose="020B0303030403030204" pitchFamily="34" charset="-78"/>
              </a:rPr>
              <a:t>TCM will produce a comprehensive report providing an assessment of 18 NonStop areas of interest</a:t>
            </a:r>
          </a:p>
          <a:p>
            <a:pPr marL="914400" lvl="1" indent="-457200">
              <a:lnSpc>
                <a:spcPct val="140000"/>
              </a:lnSpc>
              <a:spcAft>
                <a:spcPts val="1200"/>
              </a:spcAft>
              <a:buClr>
                <a:schemeClr val="accent2"/>
              </a:buClr>
            </a:pPr>
            <a:r>
              <a:rPr lang="en-US" sz="1900" dirty="0">
                <a:cs typeface="Dubai Light" panose="020B0303030403030204" pitchFamily="34" charset="-78"/>
              </a:rPr>
              <a:t>Each area will be scored using a simple traffic-light rating system providing ‘at a glance’ understanding </a:t>
            </a:r>
          </a:p>
          <a:p>
            <a:pPr marL="914400" lvl="1" indent="-457200">
              <a:lnSpc>
                <a:spcPct val="140000"/>
              </a:lnSpc>
              <a:spcAft>
                <a:spcPts val="1200"/>
              </a:spcAft>
              <a:buClr>
                <a:schemeClr val="accent2"/>
              </a:buClr>
            </a:pPr>
            <a:r>
              <a:rPr lang="en-US" sz="1900" dirty="0">
                <a:cs typeface="Dubai Light" panose="020B0303030403030204" pitchFamily="34" charset="-78"/>
              </a:rPr>
              <a:t>Findings and further recommendations will be provided, identifying the path to Best Practice</a:t>
            </a:r>
          </a:p>
          <a:p>
            <a:pPr marL="914400" lvl="1" indent="-457200">
              <a:lnSpc>
                <a:spcPct val="140000"/>
              </a:lnSpc>
              <a:spcAft>
                <a:spcPts val="1200"/>
              </a:spcAft>
              <a:buClr>
                <a:schemeClr val="accent2"/>
              </a:buClr>
            </a:pPr>
            <a:r>
              <a:rPr lang="en-US" sz="1900" dirty="0">
                <a:cs typeface="Dubai Light" panose="020B0303030403030204" pitchFamily="34" charset="-78"/>
              </a:rPr>
              <a:t>A follow-up review with the Customer will explore the report and provide an opportunity to discuss any findings or ratings in greater detail</a:t>
            </a: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23</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8119072" y="0"/>
            <a:ext cx="4088894"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8733491" y="0"/>
            <a:ext cx="3474475" cy="6869068"/>
          </a:xfrm>
          <a:prstGeom prst="rect">
            <a:avLst/>
          </a:prstGeom>
          <a:gradFill flip="none" rotWithShape="1">
            <a:gsLst>
              <a:gs pos="100000">
                <a:schemeClr val="accent6"/>
              </a:gs>
              <a:gs pos="1000">
                <a:schemeClr val="accent5"/>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HOW IT WORKS</a:t>
            </a:r>
          </a:p>
        </p:txBody>
      </p:sp>
      <p:pic>
        <p:nvPicPr>
          <p:cNvPr id="18" name="Picture 17" descr="Chart, bar chart&#10;&#10;Description automatically generated">
            <a:extLst>
              <a:ext uri="{FF2B5EF4-FFF2-40B4-BE49-F238E27FC236}">
                <a16:creationId xmlns:a16="http://schemas.microsoft.com/office/drawing/2014/main" id="{98ACC81B-02EE-0297-C553-97858781C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114" y="2014223"/>
            <a:ext cx="4503016" cy="3002010"/>
          </a:xfrm>
          <a:prstGeom prst="rect">
            <a:avLst/>
          </a:prstGeom>
        </p:spPr>
      </p:pic>
      <p:pic>
        <p:nvPicPr>
          <p:cNvPr id="19" name="Picture 18">
            <a:extLst>
              <a:ext uri="{FF2B5EF4-FFF2-40B4-BE49-F238E27FC236}">
                <a16:creationId xmlns:a16="http://schemas.microsoft.com/office/drawing/2014/main" id="{1CCD364A-847F-6094-C217-F312A0BD8C26}"/>
              </a:ext>
            </a:extLst>
          </p:cNvPr>
          <p:cNvPicPr>
            <a:picLocks noChangeAspect="1"/>
          </p:cNvPicPr>
          <p:nvPr/>
        </p:nvPicPr>
        <p:blipFill>
          <a:blip r:embed="rId4"/>
          <a:stretch>
            <a:fillRect/>
          </a:stretch>
        </p:blipFill>
        <p:spPr>
          <a:xfrm>
            <a:off x="6978737" y="403259"/>
            <a:ext cx="4216682" cy="6023831"/>
          </a:xfrm>
          <a:prstGeom prst="rect">
            <a:avLst/>
          </a:prstGeom>
        </p:spPr>
      </p:pic>
    </p:spTree>
    <p:extLst>
      <p:ext uri="{BB962C8B-B14F-4D97-AF65-F5344CB8AC3E}">
        <p14:creationId xmlns:p14="http://schemas.microsoft.com/office/powerpoint/2010/main" val="1729903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nodeType="clickEffect">
                                  <p:stCondLst>
                                    <p:cond delay="0"/>
                                  </p:stCondLst>
                                  <p:childTnLst>
                                    <p:animEffect transition="out" filter="dissolv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23">
                                            <p:txEl>
                                              <p:pRg st="4" end="4"/>
                                            </p:txEl>
                                          </p:spTgt>
                                        </p:tgtEl>
                                        <p:attrNameLst>
                                          <p:attrName>style.visibility</p:attrName>
                                        </p:attrNameLst>
                                      </p:cBhvr>
                                      <p:to>
                                        <p:strVal val="visible"/>
                                      </p:to>
                                    </p:set>
                                  </p:childTnLst>
                                </p:cTn>
                              </p:par>
                            </p:childTnLst>
                          </p:cTn>
                        </p:par>
                        <p:par>
                          <p:cTn id="26" fill="hold">
                            <p:stCondLst>
                              <p:cond delay="500"/>
                            </p:stCondLst>
                            <p:childTnLst>
                              <p:par>
                                <p:cTn id="27" presetID="10" presetClass="entr" presetSubtype="0" fill="hold" nodeType="afterEffect">
                                  <p:stCondLst>
                                    <p:cond delay="5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0"/>
            <a:ext cx="12192000" cy="6858000"/>
          </a:xfrm>
          <a:prstGeom prst="rect">
            <a:avLst/>
          </a:prstGeom>
          <a:gradFill flip="none" rotWithShape="1">
            <a:gsLst>
              <a:gs pos="2000">
                <a:srgbClr val="012F61"/>
              </a:gs>
              <a:gs pos="23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HOW IT </a:t>
            </a:r>
            <a:r>
              <a:rPr lang="en-GB" sz="4400" dirty="0">
                <a:solidFill>
                  <a:schemeClr val="accent2"/>
                </a:solidFill>
              </a:rPr>
              <a:t>WORKS</a:t>
            </a: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96163" y="2248251"/>
            <a:ext cx="5631139" cy="4178839"/>
          </a:xfrm>
        </p:spPr>
        <p:txBody>
          <a:bodyPr>
            <a:normAutofit/>
          </a:bodyPr>
          <a:lstStyle/>
          <a:p>
            <a:pPr marL="514350" indent="-514350">
              <a:spcAft>
                <a:spcPts val="1200"/>
              </a:spcAft>
              <a:buFont typeface="Arial" panose="020B0604020202020204" pitchFamily="34" charset="0"/>
              <a:buChar char="•"/>
            </a:pPr>
            <a:r>
              <a:rPr lang="en-US" sz="2200" b="1" dirty="0">
                <a:solidFill>
                  <a:schemeClr val="accent2"/>
                </a:solidFill>
                <a:latin typeface="+mj-lt"/>
                <a:cs typeface="Dubai Light" panose="020B0303030403030204" pitchFamily="34" charset="-78"/>
              </a:rPr>
              <a:t>Recommended Actions:</a:t>
            </a:r>
          </a:p>
          <a:p>
            <a:pPr marL="914400" lvl="1" indent="-457200">
              <a:lnSpc>
                <a:spcPct val="140000"/>
              </a:lnSpc>
              <a:spcAft>
                <a:spcPts val="1200"/>
              </a:spcAft>
              <a:buClr>
                <a:schemeClr val="accent2"/>
              </a:buClr>
            </a:pPr>
            <a:r>
              <a:rPr lang="en-US" sz="1900" dirty="0">
                <a:cs typeface="Dubai Light" panose="020B0303030403030204" pitchFamily="34" charset="-78"/>
              </a:rPr>
              <a:t>No further action</a:t>
            </a:r>
          </a:p>
          <a:p>
            <a:pPr marL="914400" lvl="1" indent="-457200">
              <a:lnSpc>
                <a:spcPct val="140000"/>
              </a:lnSpc>
              <a:spcAft>
                <a:spcPts val="1200"/>
              </a:spcAft>
              <a:buClr>
                <a:schemeClr val="accent2"/>
              </a:buClr>
            </a:pPr>
            <a:r>
              <a:rPr lang="en-US" sz="1900" dirty="0">
                <a:cs typeface="Dubai Light" panose="020B0303030403030204" pitchFamily="34" charset="-78"/>
              </a:rPr>
              <a:t>Recommend change to process / configuration / setting</a:t>
            </a:r>
          </a:p>
          <a:p>
            <a:pPr marL="914400" lvl="1" indent="-457200">
              <a:lnSpc>
                <a:spcPct val="140000"/>
              </a:lnSpc>
              <a:spcAft>
                <a:spcPts val="1200"/>
              </a:spcAft>
              <a:buClr>
                <a:schemeClr val="accent2"/>
              </a:buClr>
            </a:pPr>
            <a:r>
              <a:rPr lang="en-US" sz="1900" dirty="0">
                <a:cs typeface="Dubai Light" panose="020B0303030403030204" pitchFamily="34" charset="-78"/>
              </a:rPr>
              <a:t>Recommend new product / tool / service</a:t>
            </a:r>
          </a:p>
          <a:p>
            <a:pPr marL="914400" lvl="1" indent="-457200">
              <a:lnSpc>
                <a:spcPct val="140000"/>
              </a:lnSpc>
              <a:spcAft>
                <a:spcPts val="1200"/>
              </a:spcAft>
              <a:buClr>
                <a:schemeClr val="accent2"/>
              </a:buClr>
            </a:pPr>
            <a:r>
              <a:rPr lang="en-US" sz="1900" dirty="0">
                <a:cs typeface="Dubai Light" panose="020B0303030403030204" pitchFamily="34" charset="-78"/>
              </a:rPr>
              <a:t>Recommend further, deeper analysis of certain area(s)</a:t>
            </a: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914400" lvl="1" indent="-457200">
              <a:spcAft>
                <a:spcPts val="1200"/>
              </a:spcAft>
              <a:buClr>
                <a:schemeClr val="accent2"/>
              </a:buClr>
            </a:pPr>
            <a:endParaRPr lang="en-US" sz="1700" dirty="0">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685800" indent="-457200">
              <a:lnSpc>
                <a:spcPct val="120000"/>
              </a:lnSpc>
              <a:spcAft>
                <a:spcPts val="1200"/>
              </a:spcAft>
              <a:buClr>
                <a:schemeClr val="accent2"/>
              </a:buClr>
              <a:buFont typeface="Arial" panose="020B0604020202020204" pitchFamily="34" charset="0"/>
              <a:buChar char="•"/>
            </a:pPr>
            <a:endParaRPr lang="en-US" sz="2900" dirty="0">
              <a:solidFill>
                <a:schemeClr val="bg1"/>
              </a:solidFill>
              <a:cs typeface="Dubai Light" panose="020B0303030403030204" pitchFamily="34" charset="-78"/>
            </a:endParaRPr>
          </a:p>
          <a:p>
            <a:pPr marL="228600" algn="ctr">
              <a:lnSpc>
                <a:spcPct val="120000"/>
              </a:lnSpc>
              <a:spcAft>
                <a:spcPts val="1200"/>
              </a:spcAft>
              <a:buClr>
                <a:schemeClr val="accent2"/>
              </a:buClr>
            </a:pPr>
            <a:endParaRPr lang="en-US" sz="2900" dirty="0">
              <a:solidFill>
                <a:schemeClr val="bg1"/>
              </a:solidFill>
              <a:latin typeface="Avenir LT Std 55 Roman" panose="020B0703020203020204" pitchFamily="34" charset="0"/>
              <a:cs typeface="Dubai Light" panose="020B0303030403030204" pitchFamily="34" charset="-78"/>
            </a:endParaRPr>
          </a:p>
          <a:p>
            <a:endParaRPr lang="en-GB" dirty="0"/>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4553"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24</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26" name="Rectangle 25">
            <a:extLst>
              <a:ext uri="{FF2B5EF4-FFF2-40B4-BE49-F238E27FC236}">
                <a16:creationId xmlns:a16="http://schemas.microsoft.com/office/drawing/2014/main" id="{EF9AE9B5-22F7-2642-1474-0EB96F51F743}"/>
              </a:ext>
            </a:extLst>
          </p:cNvPr>
          <p:cNvSpPr/>
          <p:nvPr/>
        </p:nvSpPr>
        <p:spPr>
          <a:xfrm>
            <a:off x="7375498" y="0"/>
            <a:ext cx="4832468" cy="6869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4895BA-A408-1A90-DA2B-915A02D05294}"/>
              </a:ext>
            </a:extLst>
          </p:cNvPr>
          <p:cNvSpPr/>
          <p:nvPr/>
        </p:nvSpPr>
        <p:spPr>
          <a:xfrm>
            <a:off x="8078875" y="0"/>
            <a:ext cx="4129091" cy="6869068"/>
          </a:xfrm>
          <a:prstGeom prst="rect">
            <a:avLst/>
          </a:prstGeom>
          <a:gradFill flip="none" rotWithShape="1">
            <a:gsLst>
              <a:gs pos="100000">
                <a:schemeClr val="accent6"/>
              </a:gs>
              <a:gs pos="1000">
                <a:schemeClr val="accent5"/>
              </a:gs>
            </a:gsLst>
            <a:lin ang="10800000" scaled="1"/>
            <a:tileRect/>
          </a:gradFill>
          <a:ln>
            <a:noFill/>
          </a:ln>
          <a:effectLst>
            <a:outerShdw blurRad="203200" dist="38100" dir="10800000" algn="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EE50D6DA-BB27-045E-8DE2-2195934D9332}"/>
              </a:ext>
            </a:extLst>
          </p:cNvPr>
          <p:cNvSpPr txBox="1"/>
          <p:nvPr/>
        </p:nvSpPr>
        <p:spPr>
          <a:xfrm rot="16200000">
            <a:off x="8409057" y="2967333"/>
            <a:ext cx="6857999" cy="923330"/>
          </a:xfrm>
          <a:prstGeom prst="rect">
            <a:avLst/>
          </a:prstGeom>
          <a:noFill/>
        </p:spPr>
        <p:txBody>
          <a:bodyPr wrap="square">
            <a:spAutoFit/>
          </a:bodyPr>
          <a:lstStyle/>
          <a:p>
            <a:pPr algn="ctr"/>
            <a:r>
              <a:rPr lang="en-GB" sz="5400" spc="300" dirty="0">
                <a:solidFill>
                  <a:schemeClr val="bg1">
                    <a:alpha val="8000"/>
                  </a:schemeClr>
                </a:solidFill>
                <a:latin typeface="Avenir LT Std 55 Roman" panose="020B0703020203020204" pitchFamily="34" charset="0"/>
              </a:rPr>
              <a:t>HOW IT WORKS</a:t>
            </a:r>
          </a:p>
        </p:txBody>
      </p:sp>
      <p:pic>
        <p:nvPicPr>
          <p:cNvPr id="3" name="Graphic 2" descr="Thumbs up sign with solid fill">
            <a:extLst>
              <a:ext uri="{FF2B5EF4-FFF2-40B4-BE49-F238E27FC236}">
                <a16:creationId xmlns:a16="http://schemas.microsoft.com/office/drawing/2014/main" id="{FB4729D2-7B28-9331-0ED8-DFEADEC87D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0903" y="2158727"/>
            <a:ext cx="2453461" cy="2453461"/>
          </a:xfrm>
          <a:prstGeom prst="rect">
            <a:avLst/>
          </a:prstGeom>
        </p:spPr>
      </p:pic>
      <p:pic>
        <p:nvPicPr>
          <p:cNvPr id="4" name="Graphic 3" descr="Single gear with solid fill">
            <a:extLst>
              <a:ext uri="{FF2B5EF4-FFF2-40B4-BE49-F238E27FC236}">
                <a16:creationId xmlns:a16="http://schemas.microsoft.com/office/drawing/2014/main" id="{BDDD8ED7-B121-275C-A609-EB24816AEE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65654" y="2288497"/>
            <a:ext cx="2453462" cy="2453462"/>
          </a:xfrm>
          <a:prstGeom prst="rect">
            <a:avLst/>
          </a:prstGeom>
        </p:spPr>
      </p:pic>
      <p:pic>
        <p:nvPicPr>
          <p:cNvPr id="17" name="Graphic 16" descr="Wrench with solid fill">
            <a:extLst>
              <a:ext uri="{FF2B5EF4-FFF2-40B4-BE49-F238E27FC236}">
                <a16:creationId xmlns:a16="http://schemas.microsoft.com/office/drawing/2014/main" id="{26239EE8-E7F7-2CB0-8079-D0EB7097E8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87962" y="2367223"/>
            <a:ext cx="2207540" cy="2207540"/>
          </a:xfrm>
          <a:prstGeom prst="rect">
            <a:avLst/>
          </a:prstGeom>
        </p:spPr>
      </p:pic>
      <p:pic>
        <p:nvPicPr>
          <p:cNvPr id="20" name="Graphic 19" descr="Binoculars with solid fill">
            <a:extLst>
              <a:ext uri="{FF2B5EF4-FFF2-40B4-BE49-F238E27FC236}">
                <a16:creationId xmlns:a16="http://schemas.microsoft.com/office/drawing/2014/main" id="{F08E961B-4E7A-4E7F-E197-B8676D2815B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26247" y="2169607"/>
            <a:ext cx="2602772" cy="2602772"/>
          </a:xfrm>
          <a:prstGeom prst="rect">
            <a:avLst/>
          </a:prstGeom>
        </p:spPr>
      </p:pic>
    </p:spTree>
    <p:extLst>
      <p:ext uri="{BB962C8B-B14F-4D97-AF65-F5344CB8AC3E}">
        <p14:creationId xmlns:p14="http://schemas.microsoft.com/office/powerpoint/2010/main" val="551414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3">
                                            <p:txEl>
                                              <p:pRg st="2" end="2"/>
                                            </p:txEl>
                                          </p:spTgt>
                                        </p:tgtEl>
                                        <p:attrNameLst>
                                          <p:attrName>style.visibility</p:attrName>
                                        </p:attrNameLst>
                                      </p:cBhvr>
                                      <p:to>
                                        <p:strVal val="visible"/>
                                      </p:to>
                                    </p:se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4"/>
                                        </p:tgtEl>
                                      </p:cBhvr>
                                    </p:animEffect>
                                    <p:set>
                                      <p:cBhvr>
                                        <p:cTn id="28" dur="1" fill="hold">
                                          <p:stCondLst>
                                            <p:cond delay="499"/>
                                          </p:stCondLst>
                                        </p:cTn>
                                        <p:tgtEl>
                                          <p:spTgt spid="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3">
                                            <p:txEl>
                                              <p:pRg st="3" end="3"/>
                                            </p:txEl>
                                          </p:spTgt>
                                        </p:tgtEl>
                                        <p:attrNameLst>
                                          <p:attrName>style.visibility</p:attrName>
                                        </p:attrNameLst>
                                      </p:cBhvr>
                                      <p:to>
                                        <p:strVal val="visible"/>
                                      </p:to>
                                    </p:set>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3">
                                            <p:txEl>
                                              <p:pRg st="4" end="4"/>
                                            </p:txEl>
                                          </p:spTgt>
                                        </p:tgtEl>
                                        <p:attrNameLst>
                                          <p:attrName>style.visibility</p:attrName>
                                        </p:attrNameLst>
                                      </p:cBhvr>
                                      <p:to>
                                        <p:strVal val="visible"/>
                                      </p:to>
                                    </p:set>
                                  </p:childTnLst>
                                </p:cTn>
                              </p:par>
                            </p:childTnLst>
                          </p:cTn>
                        </p:par>
                        <p:par>
                          <p:cTn id="43" fill="hold">
                            <p:stCondLst>
                              <p:cond delay="500"/>
                            </p:stCondLst>
                            <p:childTnLst>
                              <p:par>
                                <p:cTn id="44" presetID="2" presetClass="entr" presetSubtype="4"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210ACA1F-64A8-5319-204D-0597DFF67FC6}"/>
              </a:ext>
            </a:extLst>
          </p:cNvPr>
          <p:cNvSpPr>
            <a:spLocks/>
          </p:cNvSpPr>
          <p:nvPr/>
        </p:nvSpPr>
        <p:spPr>
          <a:xfrm>
            <a:off x="-137350" y="3039"/>
            <a:ext cx="12329350"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0" name="Picture Placeholder 49">
            <a:extLst>
              <a:ext uri="{FF2B5EF4-FFF2-40B4-BE49-F238E27FC236}">
                <a16:creationId xmlns:a16="http://schemas.microsoft.com/office/drawing/2014/main" id="{A58CB3C0-804B-02EC-4611-F3066BEE6C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 r="18"/>
          <a:stretch/>
        </p:blipFill>
        <p:spPr>
          <a:xfrm>
            <a:off x="838200" y="0"/>
            <a:ext cx="3897486" cy="6858000"/>
          </a:xfrm>
          <a:effectLst>
            <a:innerShdw blurRad="279400" dist="50800">
              <a:prstClr val="black"/>
            </a:innerShdw>
          </a:effectLst>
        </p:spPr>
      </p:pic>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a:xfrm>
            <a:off x="5090280" y="141990"/>
            <a:ext cx="5145556" cy="1179576"/>
          </a:xfrm>
        </p:spPr>
        <p:txBody>
          <a:bodyPr vert="horz" lIns="91440" tIns="45720" rIns="91440" bIns="45720" rtlCol="0" anchor="b">
            <a:noAutofit/>
          </a:bodyPr>
          <a:lstStyle/>
          <a:p>
            <a:r>
              <a:rPr lang="en-GB" dirty="0"/>
              <a:t>Benefits</a:t>
            </a:r>
            <a:endParaRPr lang="en-US" sz="4400" dirty="0">
              <a:solidFill>
                <a:schemeClr val="accent2"/>
              </a:solidFill>
            </a:endParaRP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25</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C4DF5F03-6793-0458-A388-EA3D4231D30E}"/>
              </a:ext>
            </a:extLst>
          </p:cNvPr>
          <p:cNvGrpSpPr/>
          <p:nvPr/>
        </p:nvGrpSpPr>
        <p:grpSpPr>
          <a:xfrm>
            <a:off x="5777579" y="1534589"/>
            <a:ext cx="6166044" cy="338554"/>
            <a:chOff x="1132584" y="1819709"/>
            <a:chExt cx="6166044" cy="338554"/>
          </a:xfrm>
        </p:grpSpPr>
        <p:grpSp>
          <p:nvGrpSpPr>
            <p:cNvPr id="18" name="Group 17">
              <a:extLst>
                <a:ext uri="{FF2B5EF4-FFF2-40B4-BE49-F238E27FC236}">
                  <a16:creationId xmlns:a16="http://schemas.microsoft.com/office/drawing/2014/main" id="{6F51D820-1468-A9B3-40E1-CF5A88D205B7}"/>
                </a:ext>
              </a:extLst>
            </p:cNvPr>
            <p:cNvGrpSpPr/>
            <p:nvPr/>
          </p:nvGrpSpPr>
          <p:grpSpPr>
            <a:xfrm>
              <a:off x="1132584" y="1819709"/>
              <a:ext cx="6166044" cy="338554"/>
              <a:chOff x="1132584" y="2042994"/>
              <a:chExt cx="6166044" cy="338554"/>
            </a:xfrm>
          </p:grpSpPr>
          <p:sp>
            <p:nvSpPr>
              <p:cNvPr id="20" name="TextBox 19">
                <a:extLst>
                  <a:ext uri="{FF2B5EF4-FFF2-40B4-BE49-F238E27FC236}">
                    <a16:creationId xmlns:a16="http://schemas.microsoft.com/office/drawing/2014/main" id="{B5BDD8B5-910C-4CBF-78C4-7FCC3EF04413}"/>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Inexpensive</a:t>
                </a:r>
              </a:p>
            </p:txBody>
          </p:sp>
          <p:sp>
            <p:nvSpPr>
              <p:cNvPr id="23" name="Oval 3">
                <a:extLst>
                  <a:ext uri="{FF2B5EF4-FFF2-40B4-BE49-F238E27FC236}">
                    <a16:creationId xmlns:a16="http://schemas.microsoft.com/office/drawing/2014/main" id="{2EF64AA8-5C92-3EF2-1467-A2FFC34DE718}"/>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9" name="Graphic 18" descr="Checkmark outline">
              <a:extLst>
                <a:ext uri="{FF2B5EF4-FFF2-40B4-BE49-F238E27FC236}">
                  <a16:creationId xmlns:a16="http://schemas.microsoft.com/office/drawing/2014/main" id="{6A0453D1-D856-0EE6-0D77-68744FD68F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75" name="Group 74">
            <a:extLst>
              <a:ext uri="{FF2B5EF4-FFF2-40B4-BE49-F238E27FC236}">
                <a16:creationId xmlns:a16="http://schemas.microsoft.com/office/drawing/2014/main" id="{ECCEEB2F-B18D-9E3D-6356-CF81B8B84014}"/>
              </a:ext>
            </a:extLst>
          </p:cNvPr>
          <p:cNvGrpSpPr/>
          <p:nvPr/>
        </p:nvGrpSpPr>
        <p:grpSpPr>
          <a:xfrm>
            <a:off x="5777579" y="2043552"/>
            <a:ext cx="6166044" cy="338554"/>
            <a:chOff x="1132584" y="1819709"/>
            <a:chExt cx="6166044" cy="338554"/>
          </a:xfrm>
        </p:grpSpPr>
        <p:grpSp>
          <p:nvGrpSpPr>
            <p:cNvPr id="76" name="Group 75">
              <a:extLst>
                <a:ext uri="{FF2B5EF4-FFF2-40B4-BE49-F238E27FC236}">
                  <a16:creationId xmlns:a16="http://schemas.microsoft.com/office/drawing/2014/main" id="{F395B247-D77F-77C3-E305-53C273C77B5E}"/>
                </a:ext>
              </a:extLst>
            </p:cNvPr>
            <p:cNvGrpSpPr/>
            <p:nvPr/>
          </p:nvGrpSpPr>
          <p:grpSpPr>
            <a:xfrm>
              <a:off x="1132584" y="1819709"/>
              <a:ext cx="6166044" cy="338554"/>
              <a:chOff x="1132584" y="2042994"/>
              <a:chExt cx="6166044" cy="338554"/>
            </a:xfrm>
          </p:grpSpPr>
          <p:sp>
            <p:nvSpPr>
              <p:cNvPr id="78" name="TextBox 77">
                <a:extLst>
                  <a:ext uri="{FF2B5EF4-FFF2-40B4-BE49-F238E27FC236}">
                    <a16:creationId xmlns:a16="http://schemas.microsoft.com/office/drawing/2014/main" id="{ED401DA7-3963-0293-4EF6-7AD3E6BCA881}"/>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Efficient use of time – results within one week</a:t>
                </a:r>
              </a:p>
            </p:txBody>
          </p:sp>
          <p:sp>
            <p:nvSpPr>
              <p:cNvPr id="79" name="Oval 3">
                <a:extLst>
                  <a:ext uri="{FF2B5EF4-FFF2-40B4-BE49-F238E27FC236}">
                    <a16:creationId xmlns:a16="http://schemas.microsoft.com/office/drawing/2014/main" id="{CE0C6047-E279-934B-22DE-2EED794F8C49}"/>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77" name="Graphic 76" descr="Checkmark outline">
              <a:extLst>
                <a:ext uri="{FF2B5EF4-FFF2-40B4-BE49-F238E27FC236}">
                  <a16:creationId xmlns:a16="http://schemas.microsoft.com/office/drawing/2014/main" id="{6D7F8CE2-4EF5-4217-52EE-A70E1AD332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80" name="Group 79">
            <a:extLst>
              <a:ext uri="{FF2B5EF4-FFF2-40B4-BE49-F238E27FC236}">
                <a16:creationId xmlns:a16="http://schemas.microsoft.com/office/drawing/2014/main" id="{C066229D-9A1E-81C7-D321-F56D54D59E9F}"/>
              </a:ext>
            </a:extLst>
          </p:cNvPr>
          <p:cNvGrpSpPr/>
          <p:nvPr/>
        </p:nvGrpSpPr>
        <p:grpSpPr>
          <a:xfrm>
            <a:off x="5777579" y="2552515"/>
            <a:ext cx="6166044" cy="338554"/>
            <a:chOff x="1132584" y="1819709"/>
            <a:chExt cx="6166044" cy="338554"/>
          </a:xfrm>
        </p:grpSpPr>
        <p:grpSp>
          <p:nvGrpSpPr>
            <p:cNvPr id="81" name="Group 80">
              <a:extLst>
                <a:ext uri="{FF2B5EF4-FFF2-40B4-BE49-F238E27FC236}">
                  <a16:creationId xmlns:a16="http://schemas.microsoft.com/office/drawing/2014/main" id="{3A84C524-8FB0-7308-D5AD-B2B8195134BE}"/>
                </a:ext>
              </a:extLst>
            </p:cNvPr>
            <p:cNvGrpSpPr/>
            <p:nvPr/>
          </p:nvGrpSpPr>
          <p:grpSpPr>
            <a:xfrm>
              <a:off x="1132584" y="1819709"/>
              <a:ext cx="6166044" cy="338554"/>
              <a:chOff x="1132584" y="2042994"/>
              <a:chExt cx="6166044" cy="338554"/>
            </a:xfrm>
          </p:grpSpPr>
          <p:sp>
            <p:nvSpPr>
              <p:cNvPr id="83" name="TextBox 82">
                <a:extLst>
                  <a:ext uri="{FF2B5EF4-FFF2-40B4-BE49-F238E27FC236}">
                    <a16:creationId xmlns:a16="http://schemas.microsoft.com/office/drawing/2014/main" id="{A8FC5805-E764-F7EC-F578-24B5AEAA9C40}"/>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Despite efficiency – still comprehensive</a:t>
                </a:r>
              </a:p>
            </p:txBody>
          </p:sp>
          <p:sp>
            <p:nvSpPr>
              <p:cNvPr id="84" name="Oval 3">
                <a:extLst>
                  <a:ext uri="{FF2B5EF4-FFF2-40B4-BE49-F238E27FC236}">
                    <a16:creationId xmlns:a16="http://schemas.microsoft.com/office/drawing/2014/main" id="{5DFC35E4-62B6-DF7A-378A-CA7814387A06}"/>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2" name="Graphic 81" descr="Checkmark outline">
              <a:extLst>
                <a:ext uri="{FF2B5EF4-FFF2-40B4-BE49-F238E27FC236}">
                  <a16:creationId xmlns:a16="http://schemas.microsoft.com/office/drawing/2014/main" id="{49682A91-55C8-6254-C71C-D9F87F1DF9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85" name="Group 84">
            <a:extLst>
              <a:ext uri="{FF2B5EF4-FFF2-40B4-BE49-F238E27FC236}">
                <a16:creationId xmlns:a16="http://schemas.microsoft.com/office/drawing/2014/main" id="{DA33BE9E-43F1-0204-F4FC-26127BBA3B58}"/>
              </a:ext>
            </a:extLst>
          </p:cNvPr>
          <p:cNvGrpSpPr/>
          <p:nvPr/>
        </p:nvGrpSpPr>
        <p:grpSpPr>
          <a:xfrm>
            <a:off x="5781935" y="3061478"/>
            <a:ext cx="6166044" cy="338554"/>
            <a:chOff x="1132584" y="1819709"/>
            <a:chExt cx="6166044" cy="338554"/>
          </a:xfrm>
        </p:grpSpPr>
        <p:grpSp>
          <p:nvGrpSpPr>
            <p:cNvPr id="86" name="Group 85">
              <a:extLst>
                <a:ext uri="{FF2B5EF4-FFF2-40B4-BE49-F238E27FC236}">
                  <a16:creationId xmlns:a16="http://schemas.microsoft.com/office/drawing/2014/main" id="{FE35BBBB-B973-60D5-1827-363FDEA44B27}"/>
                </a:ext>
              </a:extLst>
            </p:cNvPr>
            <p:cNvGrpSpPr/>
            <p:nvPr/>
          </p:nvGrpSpPr>
          <p:grpSpPr>
            <a:xfrm>
              <a:off x="1132584" y="1819709"/>
              <a:ext cx="6166044" cy="338554"/>
              <a:chOff x="1132584" y="2042994"/>
              <a:chExt cx="6166044" cy="338554"/>
            </a:xfrm>
          </p:grpSpPr>
          <p:sp>
            <p:nvSpPr>
              <p:cNvPr id="88" name="TextBox 87">
                <a:extLst>
                  <a:ext uri="{FF2B5EF4-FFF2-40B4-BE49-F238E27FC236}">
                    <a16:creationId xmlns:a16="http://schemas.microsoft.com/office/drawing/2014/main" id="{C5CD52DD-8666-9211-2475-F699C1FAB099}"/>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Independent, objective analysis (not a witch hunt)</a:t>
                </a:r>
              </a:p>
            </p:txBody>
          </p:sp>
          <p:sp>
            <p:nvSpPr>
              <p:cNvPr id="89" name="Oval 3">
                <a:extLst>
                  <a:ext uri="{FF2B5EF4-FFF2-40B4-BE49-F238E27FC236}">
                    <a16:creationId xmlns:a16="http://schemas.microsoft.com/office/drawing/2014/main" id="{549F3414-ACC1-4743-03BD-230237FF8586}"/>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7" name="Graphic 86" descr="Checkmark outline">
              <a:extLst>
                <a:ext uri="{FF2B5EF4-FFF2-40B4-BE49-F238E27FC236}">
                  <a16:creationId xmlns:a16="http://schemas.microsoft.com/office/drawing/2014/main" id="{3EE838B0-C8E6-28FB-7093-2F9C47A0ACA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90" name="Group 89">
            <a:extLst>
              <a:ext uri="{FF2B5EF4-FFF2-40B4-BE49-F238E27FC236}">
                <a16:creationId xmlns:a16="http://schemas.microsoft.com/office/drawing/2014/main" id="{10D4BFC8-045C-2028-EE42-C835C7F28D9C}"/>
              </a:ext>
            </a:extLst>
          </p:cNvPr>
          <p:cNvGrpSpPr/>
          <p:nvPr/>
        </p:nvGrpSpPr>
        <p:grpSpPr>
          <a:xfrm>
            <a:off x="5780126" y="3447331"/>
            <a:ext cx="6166044" cy="584775"/>
            <a:chOff x="1132584" y="1696599"/>
            <a:chExt cx="6166044" cy="584775"/>
          </a:xfrm>
        </p:grpSpPr>
        <p:grpSp>
          <p:nvGrpSpPr>
            <p:cNvPr id="91" name="Group 90">
              <a:extLst>
                <a:ext uri="{FF2B5EF4-FFF2-40B4-BE49-F238E27FC236}">
                  <a16:creationId xmlns:a16="http://schemas.microsoft.com/office/drawing/2014/main" id="{22A27EAB-9B23-ED66-C0A6-53360DED23B4}"/>
                </a:ext>
              </a:extLst>
            </p:cNvPr>
            <p:cNvGrpSpPr/>
            <p:nvPr/>
          </p:nvGrpSpPr>
          <p:grpSpPr>
            <a:xfrm>
              <a:off x="1132584" y="1696599"/>
              <a:ext cx="6166044" cy="584775"/>
              <a:chOff x="1132584" y="1919884"/>
              <a:chExt cx="6166044" cy="584775"/>
            </a:xfrm>
          </p:grpSpPr>
          <p:sp>
            <p:nvSpPr>
              <p:cNvPr id="93" name="TextBox 92">
                <a:extLst>
                  <a:ext uri="{FF2B5EF4-FFF2-40B4-BE49-F238E27FC236}">
                    <a16:creationId xmlns:a16="http://schemas.microsoft.com/office/drawing/2014/main" id="{31E8B95C-3B81-2C25-58AD-CC37B73E5D29}"/>
                  </a:ext>
                </a:extLst>
              </p:cNvPr>
              <p:cNvSpPr txBox="1"/>
              <p:nvPr/>
            </p:nvSpPr>
            <p:spPr>
              <a:xfrm>
                <a:off x="1497620" y="1919884"/>
                <a:ext cx="5801008" cy="584775"/>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Does not require NonStop knowledge to understand report</a:t>
                </a:r>
              </a:p>
            </p:txBody>
          </p:sp>
          <p:sp>
            <p:nvSpPr>
              <p:cNvPr id="94" name="Oval 3">
                <a:extLst>
                  <a:ext uri="{FF2B5EF4-FFF2-40B4-BE49-F238E27FC236}">
                    <a16:creationId xmlns:a16="http://schemas.microsoft.com/office/drawing/2014/main" id="{9AB4E7C0-EA5A-34DE-5FDE-4674ECE210EC}"/>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2" name="Graphic 91" descr="Checkmark outline">
              <a:extLst>
                <a:ext uri="{FF2B5EF4-FFF2-40B4-BE49-F238E27FC236}">
                  <a16:creationId xmlns:a16="http://schemas.microsoft.com/office/drawing/2014/main" id="{9D598179-D5F4-CCB5-033A-1F13C2C3B8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95" name="Group 94">
            <a:extLst>
              <a:ext uri="{FF2B5EF4-FFF2-40B4-BE49-F238E27FC236}">
                <a16:creationId xmlns:a16="http://schemas.microsoft.com/office/drawing/2014/main" id="{4D772262-2332-B9B9-4048-F4A7362DD919}"/>
              </a:ext>
            </a:extLst>
          </p:cNvPr>
          <p:cNvGrpSpPr/>
          <p:nvPr/>
        </p:nvGrpSpPr>
        <p:grpSpPr>
          <a:xfrm>
            <a:off x="5780126" y="4079404"/>
            <a:ext cx="6166044" cy="338554"/>
            <a:chOff x="1132584" y="1819709"/>
            <a:chExt cx="6166044" cy="338554"/>
          </a:xfrm>
        </p:grpSpPr>
        <p:grpSp>
          <p:nvGrpSpPr>
            <p:cNvPr id="96" name="Group 95">
              <a:extLst>
                <a:ext uri="{FF2B5EF4-FFF2-40B4-BE49-F238E27FC236}">
                  <a16:creationId xmlns:a16="http://schemas.microsoft.com/office/drawing/2014/main" id="{BD8886EC-6834-C877-C9A0-C521B8011EE8}"/>
                </a:ext>
              </a:extLst>
            </p:cNvPr>
            <p:cNvGrpSpPr/>
            <p:nvPr/>
          </p:nvGrpSpPr>
          <p:grpSpPr>
            <a:xfrm>
              <a:off x="1132584" y="1819709"/>
              <a:ext cx="6166044" cy="338554"/>
              <a:chOff x="1132584" y="2042994"/>
              <a:chExt cx="6166044" cy="338554"/>
            </a:xfrm>
          </p:grpSpPr>
          <p:sp>
            <p:nvSpPr>
              <p:cNvPr id="98" name="TextBox 97">
                <a:extLst>
                  <a:ext uri="{FF2B5EF4-FFF2-40B4-BE49-F238E27FC236}">
                    <a16:creationId xmlns:a16="http://schemas.microsoft.com/office/drawing/2014/main" id="{49481BDB-325F-CEEC-A7B3-034A82E38C7F}"/>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Minimally invasive – touch of a button</a:t>
                </a:r>
              </a:p>
            </p:txBody>
          </p:sp>
          <p:sp>
            <p:nvSpPr>
              <p:cNvPr id="99" name="Oval 3">
                <a:extLst>
                  <a:ext uri="{FF2B5EF4-FFF2-40B4-BE49-F238E27FC236}">
                    <a16:creationId xmlns:a16="http://schemas.microsoft.com/office/drawing/2014/main" id="{D66921DE-A095-FE21-6378-401234025D3E}"/>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7" name="Graphic 96" descr="Checkmark outline">
              <a:extLst>
                <a:ext uri="{FF2B5EF4-FFF2-40B4-BE49-F238E27FC236}">
                  <a16:creationId xmlns:a16="http://schemas.microsoft.com/office/drawing/2014/main" id="{E0C6723B-EAA5-5F0F-3610-622C820C89A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100" name="Group 99">
            <a:extLst>
              <a:ext uri="{FF2B5EF4-FFF2-40B4-BE49-F238E27FC236}">
                <a16:creationId xmlns:a16="http://schemas.microsoft.com/office/drawing/2014/main" id="{A7C79BAF-E175-6A92-EF08-422AE227CF33}"/>
              </a:ext>
            </a:extLst>
          </p:cNvPr>
          <p:cNvGrpSpPr/>
          <p:nvPr/>
        </p:nvGrpSpPr>
        <p:grpSpPr>
          <a:xfrm>
            <a:off x="5780126" y="4588367"/>
            <a:ext cx="6166044" cy="338554"/>
            <a:chOff x="1132584" y="1819709"/>
            <a:chExt cx="6166044" cy="338554"/>
          </a:xfrm>
        </p:grpSpPr>
        <p:grpSp>
          <p:nvGrpSpPr>
            <p:cNvPr id="101" name="Group 100">
              <a:extLst>
                <a:ext uri="{FF2B5EF4-FFF2-40B4-BE49-F238E27FC236}">
                  <a16:creationId xmlns:a16="http://schemas.microsoft.com/office/drawing/2014/main" id="{5390B708-AD7B-175B-5AEB-D19CBCFBAB01}"/>
                </a:ext>
              </a:extLst>
            </p:cNvPr>
            <p:cNvGrpSpPr/>
            <p:nvPr/>
          </p:nvGrpSpPr>
          <p:grpSpPr>
            <a:xfrm>
              <a:off x="1132584" y="1819709"/>
              <a:ext cx="6166044" cy="338554"/>
              <a:chOff x="1132584" y="2042994"/>
              <a:chExt cx="6166044" cy="338554"/>
            </a:xfrm>
          </p:grpSpPr>
          <p:sp>
            <p:nvSpPr>
              <p:cNvPr id="103" name="TextBox 102">
                <a:extLst>
                  <a:ext uri="{FF2B5EF4-FFF2-40B4-BE49-F238E27FC236}">
                    <a16:creationId xmlns:a16="http://schemas.microsoft.com/office/drawing/2014/main" id="{5049BA6D-CE1D-6885-C788-0607C4C84F19}"/>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One-off / annually / periodically</a:t>
                </a:r>
              </a:p>
            </p:txBody>
          </p:sp>
          <p:sp>
            <p:nvSpPr>
              <p:cNvPr id="104" name="Oval 3">
                <a:extLst>
                  <a:ext uri="{FF2B5EF4-FFF2-40B4-BE49-F238E27FC236}">
                    <a16:creationId xmlns:a16="http://schemas.microsoft.com/office/drawing/2014/main" id="{E5681803-AAD6-888A-A32E-60EDAA92ECE0}"/>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02" name="Graphic 101" descr="Checkmark outline">
              <a:extLst>
                <a:ext uri="{FF2B5EF4-FFF2-40B4-BE49-F238E27FC236}">
                  <a16:creationId xmlns:a16="http://schemas.microsoft.com/office/drawing/2014/main" id="{8B1A10D2-7340-EABE-D209-292F06562E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grpSp>
        <p:nvGrpSpPr>
          <p:cNvPr id="105" name="Group 104">
            <a:extLst>
              <a:ext uri="{FF2B5EF4-FFF2-40B4-BE49-F238E27FC236}">
                <a16:creationId xmlns:a16="http://schemas.microsoft.com/office/drawing/2014/main" id="{FFFBF8D7-5ADA-3FA4-F776-4715C7EE150A}"/>
              </a:ext>
            </a:extLst>
          </p:cNvPr>
          <p:cNvGrpSpPr/>
          <p:nvPr/>
        </p:nvGrpSpPr>
        <p:grpSpPr>
          <a:xfrm>
            <a:off x="5777579" y="5097330"/>
            <a:ext cx="6166044" cy="338554"/>
            <a:chOff x="1132584" y="1819709"/>
            <a:chExt cx="6166044" cy="338554"/>
          </a:xfrm>
        </p:grpSpPr>
        <p:grpSp>
          <p:nvGrpSpPr>
            <p:cNvPr id="106" name="Group 105">
              <a:extLst>
                <a:ext uri="{FF2B5EF4-FFF2-40B4-BE49-F238E27FC236}">
                  <a16:creationId xmlns:a16="http://schemas.microsoft.com/office/drawing/2014/main" id="{38391937-C792-B8F6-E3A1-5C1D59117C67}"/>
                </a:ext>
              </a:extLst>
            </p:cNvPr>
            <p:cNvGrpSpPr/>
            <p:nvPr/>
          </p:nvGrpSpPr>
          <p:grpSpPr>
            <a:xfrm>
              <a:off x="1132584" y="1819709"/>
              <a:ext cx="6166044" cy="338554"/>
              <a:chOff x="1132584" y="2042994"/>
              <a:chExt cx="6166044" cy="338554"/>
            </a:xfrm>
          </p:grpSpPr>
          <p:sp>
            <p:nvSpPr>
              <p:cNvPr id="108" name="TextBox 107">
                <a:extLst>
                  <a:ext uri="{FF2B5EF4-FFF2-40B4-BE49-F238E27FC236}">
                    <a16:creationId xmlns:a16="http://schemas.microsoft.com/office/drawing/2014/main" id="{5B392267-743D-E63B-B956-D598CB81422D}"/>
                  </a:ext>
                </a:extLst>
              </p:cNvPr>
              <p:cNvSpPr txBox="1"/>
              <p:nvPr/>
            </p:nvSpPr>
            <p:spPr>
              <a:xfrm>
                <a:off x="1497620" y="2042994"/>
                <a:ext cx="5801008" cy="338554"/>
              </a:xfrm>
              <a:prstGeom prst="rect">
                <a:avLst/>
              </a:prstGeom>
              <a:noFill/>
            </p:spPr>
            <p:txBody>
              <a:bodyPr wrap="square" anchor="ctr">
                <a:spAutoFit/>
              </a:bodyPr>
              <a:lstStyle/>
              <a:p>
                <a:pPr>
                  <a:spcAft>
                    <a:spcPts val="1200"/>
                  </a:spcAft>
                </a:pPr>
                <a:r>
                  <a:rPr lang="en-GB" sz="1600" b="1" dirty="0">
                    <a:solidFill>
                      <a:schemeClr val="bg1"/>
                    </a:solidFill>
                    <a:cs typeface="Dubai Light" panose="020B0303030403030204" pitchFamily="34" charset="-78"/>
                  </a:rPr>
                  <a:t>Tailored and scalable</a:t>
                </a:r>
              </a:p>
            </p:txBody>
          </p:sp>
          <p:sp>
            <p:nvSpPr>
              <p:cNvPr id="109" name="Oval 3">
                <a:extLst>
                  <a:ext uri="{FF2B5EF4-FFF2-40B4-BE49-F238E27FC236}">
                    <a16:creationId xmlns:a16="http://schemas.microsoft.com/office/drawing/2014/main" id="{CAB85CBB-B0DC-238A-2B6C-2BED8FE754EA}"/>
                  </a:ext>
                </a:extLst>
              </p:cNvPr>
              <p:cNvSpPr/>
              <p:nvPr/>
            </p:nvSpPr>
            <p:spPr>
              <a:xfrm>
                <a:off x="1132584" y="2042994"/>
                <a:ext cx="310055" cy="313450"/>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07" name="Graphic 106" descr="Checkmark outline">
              <a:extLst>
                <a:ext uri="{FF2B5EF4-FFF2-40B4-BE49-F238E27FC236}">
                  <a16:creationId xmlns:a16="http://schemas.microsoft.com/office/drawing/2014/main" id="{0B1D3797-3A2E-C776-72D1-F76CA05152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565" y="1855410"/>
              <a:ext cx="200092" cy="242048"/>
            </a:xfrm>
            <a:prstGeom prst="rect">
              <a:avLst/>
            </a:prstGeom>
          </p:spPr>
        </p:pic>
      </p:grpSp>
    </p:spTree>
    <p:extLst>
      <p:ext uri="{BB962C8B-B14F-4D97-AF65-F5344CB8AC3E}">
        <p14:creationId xmlns:p14="http://schemas.microsoft.com/office/powerpoint/2010/main" val="164424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ckround">
            <a:extLst>
              <a:ext uri="{FF2B5EF4-FFF2-40B4-BE49-F238E27FC236}">
                <a16:creationId xmlns:a16="http://schemas.microsoft.com/office/drawing/2014/main" id="{210ACA1F-64A8-5319-204D-0597DFF67FC6}"/>
              </a:ext>
            </a:extLst>
          </p:cNvPr>
          <p:cNvSpPr>
            <a:spLocks/>
          </p:cNvSpPr>
          <p:nvPr/>
        </p:nvSpPr>
        <p:spPr>
          <a:xfrm>
            <a:off x="0" y="0"/>
            <a:ext cx="12192000" cy="6858000"/>
          </a:xfrm>
          <a:prstGeom prst="rect">
            <a:avLst/>
          </a:prstGeom>
          <a:gradFill flip="none" rotWithShape="1">
            <a:gsLst>
              <a:gs pos="3000">
                <a:srgbClr val="19589B"/>
              </a:gs>
              <a:gs pos="100000">
                <a:srgbClr val="012F61"/>
              </a:gs>
              <a:gs pos="52000">
                <a:srgbClr val="023E7D"/>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0" name="Picture Placeholder 49">
            <a:extLst>
              <a:ext uri="{FF2B5EF4-FFF2-40B4-BE49-F238E27FC236}">
                <a16:creationId xmlns:a16="http://schemas.microsoft.com/office/drawing/2014/main" id="{A58CB3C0-804B-02EC-4611-F3066BEE6C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2721" r="22721"/>
          <a:stretch/>
        </p:blipFill>
        <p:spPr>
          <a:xfrm>
            <a:off x="7274915" y="0"/>
            <a:ext cx="4374665" cy="6858000"/>
          </a:xfrm>
          <a:effectLst>
            <a:innerShdw blurRad="279400" dist="50800" dir="10800000">
              <a:prstClr val="black">
                <a:alpha val="38000"/>
              </a:prstClr>
            </a:innerShdw>
          </a:effectLst>
        </p:spPr>
      </p:pic>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vert="horz" lIns="91440" tIns="45720" rIns="91440" bIns="45720" rtlCol="0" anchor="b">
            <a:noAutofit/>
          </a:bodyPr>
          <a:lstStyle/>
          <a:p>
            <a:r>
              <a:rPr lang="en-GB" sz="4400" dirty="0">
                <a:solidFill>
                  <a:schemeClr val="bg1"/>
                </a:solidFill>
              </a:rPr>
              <a:t>WHY GET </a:t>
            </a:r>
            <a:r>
              <a:rPr lang="en-GB" sz="4400" dirty="0" err="1">
                <a:solidFill>
                  <a:schemeClr val="accent2"/>
                </a:solidFill>
              </a:rPr>
              <a:t>InSight</a:t>
            </a:r>
            <a:r>
              <a:rPr lang="en-GB" sz="4400" dirty="0">
                <a:solidFill>
                  <a:schemeClr val="accent2"/>
                </a:solidFill>
              </a:rPr>
              <a:t>?</a:t>
            </a: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240395" y="6430963"/>
            <a:ext cx="266700" cy="296862"/>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26</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40" name="Group 39">
            <a:extLst>
              <a:ext uri="{FF2B5EF4-FFF2-40B4-BE49-F238E27FC236}">
                <a16:creationId xmlns:a16="http://schemas.microsoft.com/office/drawing/2014/main" id="{F77E5FAA-FD7C-3A1F-194C-00002B53CAAE}"/>
              </a:ext>
            </a:extLst>
          </p:cNvPr>
          <p:cNvGrpSpPr/>
          <p:nvPr/>
        </p:nvGrpSpPr>
        <p:grpSpPr>
          <a:xfrm>
            <a:off x="1073338" y="4386943"/>
            <a:ext cx="6452383" cy="2092881"/>
            <a:chOff x="1080100" y="1649858"/>
            <a:chExt cx="6452383" cy="2092881"/>
          </a:xfrm>
        </p:grpSpPr>
        <p:grpSp>
          <p:nvGrpSpPr>
            <p:cNvPr id="29" name="Group 28">
              <a:extLst>
                <a:ext uri="{FF2B5EF4-FFF2-40B4-BE49-F238E27FC236}">
                  <a16:creationId xmlns:a16="http://schemas.microsoft.com/office/drawing/2014/main" id="{83B775B0-BBC7-FD78-FBDA-09C559BE1505}"/>
                </a:ext>
              </a:extLst>
            </p:cNvPr>
            <p:cNvGrpSpPr/>
            <p:nvPr/>
          </p:nvGrpSpPr>
          <p:grpSpPr>
            <a:xfrm>
              <a:off x="1080100" y="1649858"/>
              <a:ext cx="6452383" cy="2092881"/>
              <a:chOff x="1080100" y="1873143"/>
              <a:chExt cx="6452383" cy="2092881"/>
            </a:xfrm>
          </p:grpSpPr>
          <p:sp>
            <p:nvSpPr>
              <p:cNvPr id="24" name="TextBox 23">
                <a:extLst>
                  <a:ext uri="{FF2B5EF4-FFF2-40B4-BE49-F238E27FC236}">
                    <a16:creationId xmlns:a16="http://schemas.microsoft.com/office/drawing/2014/main" id="{3E0F8D19-0647-3D85-76FC-E391A10B2287}"/>
                  </a:ext>
                </a:extLst>
              </p:cNvPr>
              <p:cNvSpPr txBox="1"/>
              <p:nvPr/>
            </p:nvSpPr>
            <p:spPr>
              <a:xfrm>
                <a:off x="1731475" y="1873143"/>
                <a:ext cx="5801008" cy="2092881"/>
              </a:xfrm>
              <a:prstGeom prst="rect">
                <a:avLst/>
              </a:prstGeom>
              <a:noFill/>
            </p:spPr>
            <p:txBody>
              <a:bodyPr wrap="square">
                <a:spAutoFit/>
              </a:bodyPr>
              <a:lstStyle/>
              <a:p>
                <a:pPr>
                  <a:spcAft>
                    <a:spcPts val="1200"/>
                  </a:spcAft>
                </a:pPr>
                <a:r>
                  <a:rPr lang="en-GB" b="1" dirty="0">
                    <a:solidFill>
                      <a:schemeClr val="bg1"/>
                    </a:solidFill>
                    <a:cs typeface="Dubai Light" panose="020B0303030403030204" pitchFamily="34" charset="-78"/>
                  </a:rPr>
                  <a:t>Senior Management, looking for independent appraisal of </a:t>
                </a:r>
                <a:r>
                  <a:rPr lang="en-GB" b="1" dirty="0" err="1">
                    <a:solidFill>
                      <a:schemeClr val="bg1"/>
                    </a:solidFill>
                    <a:cs typeface="Dubai Light" panose="020B0303030403030204" pitchFamily="34" charset="-78"/>
                  </a:rPr>
                  <a:t>NonStop</a:t>
                </a:r>
                <a:r>
                  <a:rPr lang="en-GB" b="1" dirty="0">
                    <a:solidFill>
                      <a:schemeClr val="bg1"/>
                    </a:solidFill>
                    <a:cs typeface="Dubai Light" panose="020B0303030403030204" pitchFamily="34" charset="-78"/>
                  </a:rPr>
                  <a:t> function:</a:t>
                </a:r>
              </a:p>
              <a:p>
                <a:pPr marL="285750" indent="-285750">
                  <a:spcAft>
                    <a:spcPts val="1200"/>
                  </a:spcAft>
                  <a:buClr>
                    <a:schemeClr val="accent2"/>
                  </a:buClr>
                  <a:buFont typeface="Arial" panose="020B0604020202020204" pitchFamily="34" charset="0"/>
                  <a:buChar char="•"/>
                </a:pPr>
                <a:r>
                  <a:rPr lang="en-GB" sz="1600" dirty="0">
                    <a:solidFill>
                      <a:schemeClr val="bg1"/>
                    </a:solidFill>
                    <a:cs typeface="Dubai Light" panose="020B0303030403030204" pitchFamily="34" charset="-78"/>
                  </a:rPr>
                  <a:t>Recently assumed responsibility for technology</a:t>
                </a:r>
              </a:p>
              <a:p>
                <a:pPr marL="285750" indent="-285750">
                  <a:spcAft>
                    <a:spcPts val="1200"/>
                  </a:spcAft>
                  <a:buClr>
                    <a:schemeClr val="accent2"/>
                  </a:buClr>
                  <a:buFont typeface="Arial" panose="020B0604020202020204" pitchFamily="34" charset="0"/>
                  <a:buChar char="•"/>
                </a:pPr>
                <a:r>
                  <a:rPr lang="en-GB" sz="1600" dirty="0">
                    <a:solidFill>
                      <a:schemeClr val="bg1"/>
                    </a:solidFill>
                    <a:cs typeface="Dubai Light" panose="020B0303030403030204" pitchFamily="34" charset="-78"/>
                  </a:rPr>
                  <a:t>Changes in team / support function</a:t>
                </a:r>
              </a:p>
              <a:p>
                <a:pPr marL="285750" indent="-285750">
                  <a:spcAft>
                    <a:spcPts val="1200"/>
                  </a:spcAft>
                  <a:buClr>
                    <a:schemeClr val="accent2"/>
                  </a:buClr>
                  <a:buFont typeface="Arial" panose="020B0604020202020204" pitchFamily="34" charset="0"/>
                  <a:buChar char="•"/>
                </a:pPr>
                <a:r>
                  <a:rPr lang="en-GB" sz="1600" dirty="0">
                    <a:solidFill>
                      <a:schemeClr val="bg1"/>
                    </a:solidFill>
                    <a:cs typeface="Dubai Light" panose="020B0303030403030204" pitchFamily="34" charset="-78"/>
                  </a:rPr>
                  <a:t>Wider organisational continuous improvement / compliance programs</a:t>
                </a:r>
              </a:p>
            </p:txBody>
          </p:sp>
          <p:sp>
            <p:nvSpPr>
              <p:cNvPr id="20" name="Oval 3">
                <a:extLst>
                  <a:ext uri="{FF2B5EF4-FFF2-40B4-BE49-F238E27FC236}">
                    <a16:creationId xmlns:a16="http://schemas.microsoft.com/office/drawing/2014/main" id="{DD2B671E-81D8-730B-58A8-F92FD24E1086}"/>
                  </a:ext>
                </a:extLst>
              </p:cNvPr>
              <p:cNvSpPr/>
              <p:nvPr/>
            </p:nvSpPr>
            <p:spPr>
              <a:xfrm>
                <a:off x="1080100" y="1879010"/>
                <a:ext cx="533316" cy="533316"/>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7" name="Graphic 36" descr="Checkmark outline">
              <a:extLst>
                <a:ext uri="{FF2B5EF4-FFF2-40B4-BE49-F238E27FC236}">
                  <a16:creationId xmlns:a16="http://schemas.microsoft.com/office/drawing/2014/main" id="{EC1ED530-838D-CCB7-7E4D-499791DD9F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51789" y="1731819"/>
              <a:ext cx="410312" cy="410312"/>
            </a:xfrm>
            <a:prstGeom prst="rect">
              <a:avLst/>
            </a:prstGeom>
          </p:spPr>
        </p:pic>
      </p:grpSp>
      <p:grpSp>
        <p:nvGrpSpPr>
          <p:cNvPr id="39" name="Group 38">
            <a:extLst>
              <a:ext uri="{FF2B5EF4-FFF2-40B4-BE49-F238E27FC236}">
                <a16:creationId xmlns:a16="http://schemas.microsoft.com/office/drawing/2014/main" id="{C9931194-761B-D079-D0F7-CF25CEACD7CA}"/>
              </a:ext>
            </a:extLst>
          </p:cNvPr>
          <p:cNvGrpSpPr/>
          <p:nvPr/>
        </p:nvGrpSpPr>
        <p:grpSpPr>
          <a:xfrm>
            <a:off x="1073338" y="1989510"/>
            <a:ext cx="5963046" cy="2062103"/>
            <a:chOff x="1077019" y="3976657"/>
            <a:chExt cx="5963046" cy="2062103"/>
          </a:xfrm>
        </p:grpSpPr>
        <p:grpSp>
          <p:nvGrpSpPr>
            <p:cNvPr id="30" name="Group 29">
              <a:extLst>
                <a:ext uri="{FF2B5EF4-FFF2-40B4-BE49-F238E27FC236}">
                  <a16:creationId xmlns:a16="http://schemas.microsoft.com/office/drawing/2014/main" id="{92156884-5002-ECB8-1613-AE42838F4D03}"/>
                </a:ext>
              </a:extLst>
            </p:cNvPr>
            <p:cNvGrpSpPr/>
            <p:nvPr/>
          </p:nvGrpSpPr>
          <p:grpSpPr>
            <a:xfrm>
              <a:off x="1077019" y="3976657"/>
              <a:ext cx="5963046" cy="2062103"/>
              <a:chOff x="1080100" y="1873143"/>
              <a:chExt cx="5963046" cy="2062103"/>
            </a:xfrm>
          </p:grpSpPr>
          <p:sp>
            <p:nvSpPr>
              <p:cNvPr id="32" name="TextBox 31">
                <a:extLst>
                  <a:ext uri="{FF2B5EF4-FFF2-40B4-BE49-F238E27FC236}">
                    <a16:creationId xmlns:a16="http://schemas.microsoft.com/office/drawing/2014/main" id="{82EA8FCF-3846-793E-CE48-BE1868A75B36}"/>
                  </a:ext>
                </a:extLst>
              </p:cNvPr>
              <p:cNvSpPr txBox="1"/>
              <p:nvPr/>
            </p:nvSpPr>
            <p:spPr>
              <a:xfrm>
                <a:off x="1731475" y="1873143"/>
                <a:ext cx="5311671" cy="2062103"/>
              </a:xfrm>
              <a:prstGeom prst="rect">
                <a:avLst/>
              </a:prstGeom>
              <a:noFill/>
            </p:spPr>
            <p:txBody>
              <a:bodyPr wrap="square">
                <a:spAutoFit/>
              </a:bodyPr>
              <a:lstStyle>
                <a:defPPr>
                  <a:defRPr lang="en-US"/>
                </a:defPPr>
                <a:lvl1pPr>
                  <a:spcAft>
                    <a:spcPts val="1200"/>
                  </a:spcAft>
                  <a:defRPr b="1">
                    <a:solidFill>
                      <a:schemeClr val="bg1"/>
                    </a:solidFill>
                    <a:cs typeface="Dubai Light" panose="020B0303030403030204" pitchFamily="34" charset="-78"/>
                  </a:defRPr>
                </a:lvl1pPr>
              </a:lstStyle>
              <a:p>
                <a:r>
                  <a:rPr lang="en-GB" dirty="0"/>
                  <a:t>Systems Managers:</a:t>
                </a:r>
              </a:p>
              <a:p>
                <a:pPr marL="285750" indent="-285750">
                  <a:buClr>
                    <a:schemeClr val="accent2"/>
                  </a:buClr>
                  <a:buFont typeface="Arial" panose="020B0604020202020204" pitchFamily="34" charset="0"/>
                  <a:buChar char="•"/>
                </a:pPr>
                <a:r>
                  <a:rPr lang="en-GB" sz="1600" b="0" dirty="0"/>
                  <a:t>Personal development / continuous improvement – same reason we attend Connect NSTBC!</a:t>
                </a:r>
              </a:p>
              <a:p>
                <a:pPr marL="285750" indent="-285750">
                  <a:buClr>
                    <a:schemeClr val="accent2"/>
                  </a:buClr>
                  <a:buFont typeface="Arial" panose="020B0604020202020204" pitchFamily="34" charset="0"/>
                  <a:buChar char="•"/>
                </a:pPr>
                <a:r>
                  <a:rPr lang="en-GB" sz="1600" b="0" dirty="0"/>
                  <a:t>Confirmation of competence</a:t>
                </a:r>
              </a:p>
              <a:p>
                <a:pPr marL="285750" indent="-285750">
                  <a:buClr>
                    <a:schemeClr val="accent2"/>
                  </a:buClr>
                  <a:buFont typeface="Arial" panose="020B0604020202020204" pitchFamily="34" charset="0"/>
                  <a:buChar char="•"/>
                </a:pPr>
                <a:r>
                  <a:rPr lang="en-GB" sz="1600" b="0" dirty="0"/>
                  <a:t>Justification for recommended system improvements, training etc. </a:t>
                </a:r>
              </a:p>
            </p:txBody>
          </p:sp>
          <p:sp>
            <p:nvSpPr>
              <p:cNvPr id="34" name="Oval 3">
                <a:extLst>
                  <a:ext uri="{FF2B5EF4-FFF2-40B4-BE49-F238E27FC236}">
                    <a16:creationId xmlns:a16="http://schemas.microsoft.com/office/drawing/2014/main" id="{F7A6D6CB-1873-B51F-CFE3-B706C76F01A5}"/>
                  </a:ext>
                </a:extLst>
              </p:cNvPr>
              <p:cNvSpPr/>
              <p:nvPr/>
            </p:nvSpPr>
            <p:spPr>
              <a:xfrm>
                <a:off x="1080100" y="1879010"/>
                <a:ext cx="533316" cy="533316"/>
              </a:xfrm>
              <a:prstGeom prst="ellipse">
                <a:avLst/>
              </a:prstGeom>
              <a:noFill/>
              <a:ln w="12700">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8" name="Graphic 37" descr="Checkmark outline">
              <a:extLst>
                <a:ext uri="{FF2B5EF4-FFF2-40B4-BE49-F238E27FC236}">
                  <a16:creationId xmlns:a16="http://schemas.microsoft.com/office/drawing/2014/main" id="{21BC7353-8D55-76AF-693B-03E65B680B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7033" y="4050376"/>
              <a:ext cx="410312" cy="410312"/>
            </a:xfrm>
            <a:prstGeom prst="rect">
              <a:avLst/>
            </a:prstGeom>
          </p:spPr>
        </p:pic>
      </p:grpSp>
      <p:sp>
        <p:nvSpPr>
          <p:cNvPr id="47" name="Rectangle 46">
            <a:extLst>
              <a:ext uri="{FF2B5EF4-FFF2-40B4-BE49-F238E27FC236}">
                <a16:creationId xmlns:a16="http://schemas.microsoft.com/office/drawing/2014/main" id="{15881E6E-8B1E-4D32-A532-FDF39034A28A}"/>
              </a:ext>
            </a:extLst>
          </p:cNvPr>
          <p:cNvSpPr/>
          <p:nvPr/>
        </p:nvSpPr>
        <p:spPr>
          <a:xfrm>
            <a:off x="11652661" y="0"/>
            <a:ext cx="539337" cy="6869069"/>
          </a:xfrm>
          <a:prstGeom prst="rect">
            <a:avLst/>
          </a:prstGeom>
          <a:solidFill>
            <a:schemeClr val="accent1"/>
          </a:solidFill>
          <a:ln>
            <a:noFill/>
          </a:ln>
          <a:effectLst>
            <a:outerShdw blurRad="3302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E321624-79B3-E717-01C8-66DA3E5C4BA0}"/>
              </a:ext>
            </a:extLst>
          </p:cNvPr>
          <p:cNvSpPr txBox="1"/>
          <p:nvPr/>
        </p:nvSpPr>
        <p:spPr>
          <a:xfrm>
            <a:off x="6682620" y="6869069"/>
            <a:ext cx="4374665" cy="230832"/>
          </a:xfrm>
          <a:prstGeom prst="rect">
            <a:avLst/>
          </a:prstGeom>
          <a:noFill/>
        </p:spPr>
        <p:txBody>
          <a:bodyPr wrap="square" rtlCol="0">
            <a:spAutoFit/>
          </a:bodyPr>
          <a:lstStyle/>
          <a:p>
            <a:r>
              <a:rPr lang="en-US" sz="900">
                <a:hlinkClick r:id="rId3" tooltip="https://researchleap.com/corporate-governance-auditor-independence-small-economies/"/>
              </a:rPr>
              <a:t>This Photo</a:t>
            </a:r>
            <a:r>
              <a:rPr lang="en-US" sz="900"/>
              <a:t> by Unknown Author is licensed under </a:t>
            </a:r>
            <a:r>
              <a:rPr lang="en-US" sz="900">
                <a:hlinkClick r:id="rId7" tooltip="https://creativecommons.org/licenses/by/3.0/"/>
              </a:rPr>
              <a:t>CC BY</a:t>
            </a:r>
            <a:endParaRPr lang="en-US" sz="900"/>
          </a:p>
        </p:txBody>
      </p:sp>
    </p:spTree>
    <p:extLst>
      <p:ext uri="{BB962C8B-B14F-4D97-AF65-F5344CB8AC3E}">
        <p14:creationId xmlns:p14="http://schemas.microsoft.com/office/powerpoint/2010/main" val="3234443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ckround">
            <a:extLst>
              <a:ext uri="{FF2B5EF4-FFF2-40B4-BE49-F238E27FC236}">
                <a16:creationId xmlns:a16="http://schemas.microsoft.com/office/drawing/2014/main" id="{D8B2AFE1-57FD-6D2B-1104-A5F46CA08345}"/>
              </a:ext>
            </a:extLst>
          </p:cNvPr>
          <p:cNvSpPr>
            <a:spLocks/>
          </p:cNvSpPr>
          <p:nvPr/>
        </p:nvSpPr>
        <p:spPr>
          <a:xfrm>
            <a:off x="0" y="-169878"/>
            <a:ext cx="12192000" cy="6858000"/>
          </a:xfrm>
          <a:prstGeom prst="rect">
            <a:avLst/>
          </a:prstGeom>
          <a:gradFill flip="none" rotWithShape="1">
            <a:gsLst>
              <a:gs pos="59000">
                <a:srgbClr val="19589B"/>
              </a:gs>
              <a:gs pos="2000">
                <a:srgbClr val="012F61"/>
              </a:gs>
              <a:gs pos="23000">
                <a:srgbClr val="023E7D"/>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1">
            <a:extLst>
              <a:ext uri="{FF2B5EF4-FFF2-40B4-BE49-F238E27FC236}">
                <a16:creationId xmlns:a16="http://schemas.microsoft.com/office/drawing/2014/main" id="{47DBEEB6-E741-F57D-9374-4015D3A89D42}"/>
              </a:ext>
            </a:extLst>
          </p:cNvPr>
          <p:cNvSpPr>
            <a:spLocks noGrp="1"/>
          </p:cNvSpPr>
          <p:nvPr>
            <p:ph type="title"/>
          </p:nvPr>
        </p:nvSpPr>
        <p:spPr/>
        <p:txBody>
          <a:bodyPr>
            <a:noAutofit/>
          </a:bodyPr>
          <a:lstStyle/>
          <a:p>
            <a:r>
              <a:rPr lang="en-GB" sz="4400" dirty="0">
                <a:solidFill>
                  <a:schemeClr val="bg1"/>
                </a:solidFill>
              </a:rPr>
              <a:t>HOW TO GET </a:t>
            </a:r>
            <a:br>
              <a:rPr lang="en-GB" sz="4400" dirty="0">
                <a:solidFill>
                  <a:schemeClr val="bg1"/>
                </a:solidFill>
              </a:rPr>
            </a:br>
            <a:r>
              <a:rPr lang="en-GB" sz="4400" dirty="0" err="1">
                <a:solidFill>
                  <a:schemeClr val="accent2"/>
                </a:solidFill>
              </a:rPr>
              <a:t>InSight</a:t>
            </a:r>
            <a:endParaRPr lang="en-GB" sz="4400" dirty="0">
              <a:solidFill>
                <a:schemeClr val="accent2"/>
              </a:solidFill>
            </a:endParaRPr>
          </a:p>
        </p:txBody>
      </p:sp>
      <p:sp>
        <p:nvSpPr>
          <p:cNvPr id="23" name="Content Placeholder 22">
            <a:extLst>
              <a:ext uri="{FF2B5EF4-FFF2-40B4-BE49-F238E27FC236}">
                <a16:creationId xmlns:a16="http://schemas.microsoft.com/office/drawing/2014/main" id="{A157FFE6-242A-82E6-F7C8-B0A5DDE9D928}"/>
              </a:ext>
            </a:extLst>
          </p:cNvPr>
          <p:cNvSpPr>
            <a:spLocks noGrp="1"/>
          </p:cNvSpPr>
          <p:nvPr>
            <p:ph idx="1"/>
          </p:nvPr>
        </p:nvSpPr>
        <p:spPr>
          <a:xfrm>
            <a:off x="996164" y="2825496"/>
            <a:ext cx="4851075" cy="3346704"/>
          </a:xfrm>
        </p:spPr>
        <p:txBody>
          <a:bodyPr vert="horz" lIns="91440" tIns="45720" rIns="91440" bIns="45720" rtlCol="0">
            <a:normAutofit/>
          </a:bodyPr>
          <a:lstStyle/>
          <a:p>
            <a:pPr marL="342900" indent="-342900">
              <a:spcAft>
                <a:spcPts val="1200"/>
              </a:spcAft>
              <a:buFont typeface="Arial" panose="020B0604020202020204" pitchFamily="34" charset="0"/>
              <a:buChar char="•"/>
            </a:pPr>
            <a:r>
              <a:rPr lang="en-US" sz="2200" b="1" dirty="0">
                <a:solidFill>
                  <a:schemeClr val="bg1"/>
                </a:solidFill>
                <a:cs typeface="Dubai Light" panose="020B0303030403030204" pitchFamily="34" charset="-78"/>
              </a:rPr>
              <a:t>For more information about InSight, or any of our NonStop services, speak to TCM today</a:t>
            </a:r>
            <a:r>
              <a:rPr lang="en-US" sz="2200" b="1" dirty="0">
                <a:cs typeface="Dubai Light" panose="020B0303030403030204" pitchFamily="34" charset="-78"/>
              </a:rPr>
              <a:t> o</a:t>
            </a:r>
            <a:r>
              <a:rPr lang="en-US" sz="2200" b="1" dirty="0">
                <a:solidFill>
                  <a:schemeClr val="bg1"/>
                </a:solidFill>
                <a:cs typeface="Dubai Light" panose="020B0303030403030204" pitchFamily="34" charset="-78"/>
              </a:rPr>
              <a:t>r reach out to your HPE NonStop Account Manager</a:t>
            </a:r>
          </a:p>
          <a:p>
            <a:pPr marL="342900" indent="-342900">
              <a:spcAft>
                <a:spcPts val="1200"/>
              </a:spcAft>
              <a:buFont typeface="Arial" panose="020B0604020202020204" pitchFamily="34" charset="0"/>
              <a:buChar char="•"/>
            </a:pPr>
            <a:r>
              <a:rPr lang="en-US" sz="2200" b="1" dirty="0">
                <a:cs typeface="Dubai Light" panose="020B0303030403030204" pitchFamily="34" charset="-78"/>
              </a:rPr>
              <a:t>nonstop@tcm.co.uk</a:t>
            </a:r>
            <a:endParaRPr lang="en-GB" sz="2200" b="1" dirty="0">
              <a:solidFill>
                <a:schemeClr val="bg1"/>
              </a:solidFill>
              <a:cs typeface="Dubai Light" panose="020B0303030403030204" pitchFamily="34" charset="-78"/>
            </a:endParaRPr>
          </a:p>
        </p:txBody>
      </p:sp>
      <p:sp>
        <p:nvSpPr>
          <p:cNvPr id="6" name="Slide Number Placeholder 5">
            <a:extLst>
              <a:ext uri="{FF2B5EF4-FFF2-40B4-BE49-F238E27FC236}">
                <a16:creationId xmlns:a16="http://schemas.microsoft.com/office/drawing/2014/main" id="{59EA54C7-C2BF-E823-C89B-219F02017029}"/>
              </a:ext>
            </a:extLst>
          </p:cNvPr>
          <p:cNvSpPr>
            <a:spLocks noGrp="1"/>
          </p:cNvSpPr>
          <p:nvPr>
            <p:ph type="sldNum" sz="quarter" idx="4294967295"/>
          </p:nvPr>
        </p:nvSpPr>
        <p:spPr>
          <a:xfrm>
            <a:off x="189313" y="6430963"/>
            <a:ext cx="373147" cy="287537"/>
          </a:xfrm>
        </p:spPr>
        <p:txBody>
          <a:bodyPr/>
          <a:lstStyle/>
          <a:p>
            <a:pPr algn="ctr"/>
            <a:fld id="{D8DA9DAA-006C-4F4B-980E-E3DF019B24E2}" type="slidenum">
              <a:rPr lang="en-US" sz="1050" b="1" cap="all" spc="100" smtClean="0">
                <a:solidFill>
                  <a:schemeClr val="bg1"/>
                </a:solidFill>
                <a:effectLst>
                  <a:outerShdw blurRad="127000" dist="38100" algn="l" rotWithShape="0">
                    <a:prstClr val="black">
                      <a:alpha val="11000"/>
                    </a:prstClr>
                  </a:outerShdw>
                </a:effectLst>
                <a:latin typeface="Avenir LT Std 35 Light" panose="020B0402020203020204" pitchFamily="34" charset="0"/>
              </a:rPr>
              <a:pPr algn="ctr"/>
              <a:t>27</a:t>
            </a:fld>
            <a:endParaRPr lang="en-US" sz="1050" b="1" cap="all" spc="100" dirty="0">
              <a:solidFill>
                <a:schemeClr val="bg1"/>
              </a:solidFill>
              <a:effectLst>
                <a:outerShdw blurRad="127000" dist="38100" algn="l" rotWithShape="0">
                  <a:prstClr val="black">
                    <a:alpha val="11000"/>
                  </a:prstClr>
                </a:outerShdw>
              </a:effectLst>
              <a:latin typeface="Avenir LT Std 35 Light" panose="020B0402020203020204" pitchFamily="34" charset="0"/>
            </a:endParaRPr>
          </a:p>
        </p:txBody>
      </p:sp>
      <p:grpSp>
        <p:nvGrpSpPr>
          <p:cNvPr id="16" name="Logo">
            <a:extLst>
              <a:ext uri="{FF2B5EF4-FFF2-40B4-BE49-F238E27FC236}">
                <a16:creationId xmlns:a16="http://schemas.microsoft.com/office/drawing/2014/main" id="{58D6425B-4CF9-7B88-B31C-8B53E920E417}"/>
              </a:ext>
            </a:extLst>
          </p:cNvPr>
          <p:cNvGrpSpPr>
            <a:grpSpLocks noGrp="1" noUngrp="1" noRot="1" noMove="1" noResize="1"/>
          </p:cNvGrpSpPr>
          <p:nvPr/>
        </p:nvGrpSpPr>
        <p:grpSpPr>
          <a:xfrm>
            <a:off x="137351" y="139500"/>
            <a:ext cx="477068" cy="6311899"/>
            <a:chOff x="137351" y="139500"/>
            <a:chExt cx="477068" cy="6311899"/>
          </a:xfrm>
        </p:grpSpPr>
        <p:pic>
          <p:nvPicPr>
            <p:cNvPr id="5" name="Picture 4" descr="Logo&#10;&#10;Description automatically generated">
              <a:extLst>
                <a:ext uri="{FF2B5EF4-FFF2-40B4-BE49-F238E27FC236}">
                  <a16:creationId xmlns:a16="http://schemas.microsoft.com/office/drawing/2014/main" id="{F9FFA80B-4B10-0ADD-C366-B491A4C9F1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37351" y="139500"/>
              <a:ext cx="477068" cy="477068"/>
            </a:xfrm>
            <a:prstGeom prst="rect">
              <a:avLst/>
            </a:prstGeom>
            <a:effectLst>
              <a:outerShdw blurRad="152400" dist="38100" dir="2700000" algn="tl" rotWithShape="0">
                <a:prstClr val="black">
                  <a:alpha val="7000"/>
                </a:prstClr>
              </a:outerShdw>
            </a:effectLst>
          </p:spPr>
        </p:pic>
        <p:grpSp>
          <p:nvGrpSpPr>
            <p:cNvPr id="7" name="Group 6">
              <a:extLst>
                <a:ext uri="{FF2B5EF4-FFF2-40B4-BE49-F238E27FC236}">
                  <a16:creationId xmlns:a16="http://schemas.microsoft.com/office/drawing/2014/main" id="{39031769-FD1B-BD88-6E1D-B733A4D96D98}"/>
                </a:ext>
              </a:extLst>
            </p:cNvPr>
            <p:cNvGrpSpPr>
              <a:grpSpLocks noGrp="1" noUngrp="1" noRot="1" noMove="1" noResize="1"/>
            </p:cNvGrpSpPr>
            <p:nvPr/>
          </p:nvGrpSpPr>
          <p:grpSpPr>
            <a:xfrm>
              <a:off x="268162" y="678144"/>
              <a:ext cx="215444" cy="5773255"/>
              <a:chOff x="311370" y="693630"/>
              <a:chExt cx="215444" cy="5773255"/>
            </a:xfrm>
          </p:grpSpPr>
          <p:cxnSp>
            <p:nvCxnSpPr>
              <p:cNvPr id="8" name="Straight Connector 7">
                <a:extLst>
                  <a:ext uri="{FF2B5EF4-FFF2-40B4-BE49-F238E27FC236}">
                    <a16:creationId xmlns:a16="http://schemas.microsoft.com/office/drawing/2014/main" id="{CBA96D76-0581-34F3-7398-49A114A27506}"/>
                  </a:ext>
                </a:extLst>
              </p:cNvPr>
              <p:cNvCxnSpPr>
                <a:cxnSpLocks noGrp="1" noRot="1" noMove="1" noResize="1" noEditPoints="1" noAdjustHandles="1" noChangeArrowheads="1" noChangeShapeType="1"/>
              </p:cNvCxnSpPr>
              <p:nvPr/>
            </p:nvCxnSpPr>
            <p:spPr>
              <a:xfrm>
                <a:off x="419100" y="693630"/>
                <a:ext cx="0" cy="702322"/>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AFF97C7-E1CC-839C-2EB1-1B87CE8DEE26}"/>
                  </a:ext>
                </a:extLst>
              </p:cNvPr>
              <p:cNvGrpSpPr>
                <a:grpSpLocks noGrp="1" noUngrp="1" noRot="1" noMove="1" noResize="1"/>
              </p:cNvGrpSpPr>
              <p:nvPr/>
            </p:nvGrpSpPr>
            <p:grpSpPr>
              <a:xfrm rot="16200000">
                <a:off x="-1866949" y="3480868"/>
                <a:ext cx="4572082" cy="215444"/>
                <a:chOff x="2786213" y="2974683"/>
                <a:chExt cx="4572082" cy="215444"/>
              </a:xfrm>
            </p:grpSpPr>
            <p:sp>
              <p:nvSpPr>
                <p:cNvPr id="11" name="TextBox 10">
                  <a:extLst>
                    <a:ext uri="{FF2B5EF4-FFF2-40B4-BE49-F238E27FC236}">
                      <a16:creationId xmlns:a16="http://schemas.microsoft.com/office/drawing/2014/main" id="{FF2FA03C-0A56-2C78-C1D0-D0CFFC43CC50}"/>
                    </a:ext>
                  </a:extLst>
                </p:cNvPr>
                <p:cNvSpPr txBox="1">
                  <a:spLocks noGrp="1" noRot="1" noMove="1" noResize="1" noEditPoints="1" noAdjustHandles="1" noChangeArrowheads="1" noChangeShapeType="1"/>
                </p:cNvSpPr>
                <p:nvPr/>
              </p:nvSpPr>
              <p:spPr>
                <a:xfrm>
                  <a:off x="5174365" y="2974706"/>
                  <a:ext cx="1065727" cy="215408"/>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3000"/>
                          </a:prstClr>
                        </a:outerShdw>
                      </a:effectLst>
                    </a:rPr>
                    <a:t>www.tcm.co.uk</a:t>
                  </a:r>
                </a:p>
              </p:txBody>
            </p:sp>
            <p:sp>
              <p:nvSpPr>
                <p:cNvPr id="12" name="TextBox 11">
                  <a:extLst>
                    <a:ext uri="{FF2B5EF4-FFF2-40B4-BE49-F238E27FC236}">
                      <a16:creationId xmlns:a16="http://schemas.microsoft.com/office/drawing/2014/main" id="{11DFFB72-0138-E68C-710A-7715AF202BBC}"/>
                    </a:ext>
                  </a:extLst>
                </p:cNvPr>
                <p:cNvSpPr txBox="1">
                  <a:spLocks noGrp="1" noRot="1" noMove="1" noResize="1" noEditPoints="1" noAdjustHandles="1" noChangeArrowheads="1" noChangeShapeType="1"/>
                </p:cNvSpPr>
                <p:nvPr/>
              </p:nvSpPr>
              <p:spPr>
                <a:xfrm>
                  <a:off x="2786213" y="2974683"/>
                  <a:ext cx="2437842" cy="215444"/>
                </a:xfrm>
                <a:prstGeom prst="rect">
                  <a:avLst/>
                </a:prstGeom>
                <a:noFill/>
              </p:spPr>
              <p:txBody>
                <a:bodyPr wrap="square">
                  <a:spAutoFit/>
                </a:bodyPr>
                <a:lstStyle/>
                <a:p>
                  <a:pPr algn="ctr"/>
                  <a:r>
                    <a:rPr lang="en-GB" sz="800" dirty="0">
                      <a:solidFill>
                        <a:schemeClr val="bg1"/>
                      </a:solidFill>
                      <a:effectLst>
                        <a:outerShdw blurRad="127000" dist="38100" algn="l" rotWithShape="0">
                          <a:prstClr val="black">
                            <a:alpha val="23000"/>
                          </a:prstClr>
                        </a:outerShdw>
                      </a:effectLst>
                      <a:latin typeface="Avenir LT Std 35 Light" panose="020B0402020203020204" pitchFamily="34" charset="0"/>
                      <a:cs typeface="Dubai Light" panose="020B0303030403030204" pitchFamily="34" charset="-78"/>
                    </a:rPr>
                    <a:t>Confidential. Copyright TCM Solutions Ltd 2023. </a:t>
                  </a:r>
                  <a:endParaRPr lang="en-GB" sz="1000" dirty="0">
                    <a:solidFill>
                      <a:schemeClr val="bg1"/>
                    </a:solidFill>
                    <a:effectLst>
                      <a:outerShdw blurRad="127000" dist="38100" algn="l" rotWithShape="0">
                        <a:prstClr val="black">
                          <a:alpha val="23000"/>
                        </a:prstClr>
                      </a:outerShdw>
                    </a:effectLst>
                    <a:latin typeface="Avenir LT Std 35 Light" panose="020B0402020203020204" pitchFamily="34" charset="0"/>
                  </a:endParaRPr>
                </a:p>
              </p:txBody>
            </p:sp>
            <p:cxnSp>
              <p:nvCxnSpPr>
                <p:cNvPr id="13" name="Straight Connector 12">
                  <a:extLst>
                    <a:ext uri="{FF2B5EF4-FFF2-40B4-BE49-F238E27FC236}">
                      <a16:creationId xmlns:a16="http://schemas.microsoft.com/office/drawing/2014/main" id="{FB5A7208-9C0F-62E3-38F7-F981846ED1EA}"/>
                    </a:ext>
                  </a:extLst>
                </p:cNvPr>
                <p:cNvCxnSpPr>
                  <a:cxnSpLocks noGrp="1" noRot="1" noMove="1" noResize="1" noEditPoints="1" noAdjustHandles="1" noChangeArrowheads="1" noChangeShapeType="1"/>
                </p:cNvCxnSpPr>
                <p:nvPr/>
              </p:nvCxnSpPr>
              <p:spPr>
                <a:xfrm flipH="1">
                  <a:off x="5130130"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18A67-99C6-6090-1A51-C42A70059141}"/>
                    </a:ext>
                  </a:extLst>
                </p:cNvPr>
                <p:cNvSpPr txBox="1">
                  <a:spLocks noGrp="1" noRot="1" noMove="1" noResize="1" noEditPoints="1" noAdjustHandles="1" noChangeArrowheads="1" noChangeShapeType="1"/>
                </p:cNvSpPr>
                <p:nvPr/>
              </p:nvSpPr>
              <p:spPr>
                <a:xfrm>
                  <a:off x="6186134" y="2974714"/>
                  <a:ext cx="1172161" cy="215389"/>
                </a:xfrm>
                <a:prstGeom prst="rect">
                  <a:avLst/>
                </a:prstGeom>
                <a:noFill/>
              </p:spPr>
              <p:txBody>
                <a:bodyPr wrap="square">
                  <a:spAutoFit/>
                </a:bodyPr>
                <a:lstStyle>
                  <a:defPPr>
                    <a:defRPr lang="en-US"/>
                  </a:defPPr>
                  <a:lvl1pPr algn="ctr">
                    <a:defRPr sz="800">
                      <a:solidFill>
                        <a:schemeClr val="bg1"/>
                      </a:solidFill>
                      <a:effectLst>
                        <a:outerShdw blurRad="127000" dist="38100" algn="l" rotWithShape="0">
                          <a:prstClr val="black">
                            <a:alpha val="13000"/>
                          </a:prstClr>
                        </a:outerShdw>
                      </a:effectLst>
                      <a:latin typeface="Avenir LT Std 35 Light" panose="020B0402020203020204" pitchFamily="34" charset="0"/>
                      <a:cs typeface="Dubai Light" panose="020B0303030403030204" pitchFamily="34" charset="-78"/>
                    </a:defRPr>
                  </a:lvl1pPr>
                </a:lstStyle>
                <a:p>
                  <a:r>
                    <a:rPr lang="en-GB" dirty="0">
                      <a:effectLst>
                        <a:outerShdw blurRad="127000" dist="38100" algn="l" rotWithShape="0">
                          <a:prstClr val="black">
                            <a:alpha val="22000"/>
                          </a:prstClr>
                        </a:outerShdw>
                      </a:effectLst>
                    </a:rPr>
                    <a:t>+44 (0)1592 770081</a:t>
                  </a:r>
                </a:p>
              </p:txBody>
            </p:sp>
            <p:cxnSp>
              <p:nvCxnSpPr>
                <p:cNvPr id="15" name="Straight Connector 14">
                  <a:extLst>
                    <a:ext uri="{FF2B5EF4-FFF2-40B4-BE49-F238E27FC236}">
                      <a16:creationId xmlns:a16="http://schemas.microsoft.com/office/drawing/2014/main" id="{0CDC6DBB-E176-86BB-AE4F-CF3F0F51892F}"/>
                    </a:ext>
                  </a:extLst>
                </p:cNvPr>
                <p:cNvCxnSpPr>
                  <a:cxnSpLocks noGrp="1" noRot="1" noMove="1" noResize="1" noEditPoints="1" noAdjustHandles="1" noChangeArrowheads="1" noChangeShapeType="1"/>
                </p:cNvCxnSpPr>
                <p:nvPr/>
              </p:nvCxnSpPr>
              <p:spPr>
                <a:xfrm flipH="1">
                  <a:off x="6168147" y="3082408"/>
                  <a:ext cx="129769" cy="0"/>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43BC142D-87C3-051F-DA3E-1243BFD79363}"/>
                  </a:ext>
                </a:extLst>
              </p:cNvPr>
              <p:cNvCxnSpPr>
                <a:cxnSpLocks noGrp="1" noRot="1" noMove="1" noResize="1" noEditPoints="1" noAdjustHandles="1" noChangeArrowheads="1" noChangeShapeType="1"/>
              </p:cNvCxnSpPr>
              <p:nvPr/>
            </p:nvCxnSpPr>
            <p:spPr>
              <a:xfrm>
                <a:off x="419100" y="5801380"/>
                <a:ext cx="0" cy="665505"/>
              </a:xfrm>
              <a:prstGeom prst="line">
                <a:avLst/>
              </a:prstGeom>
              <a:ln>
                <a:solidFill>
                  <a:schemeClr val="bg1"/>
                </a:solidFill>
              </a:ln>
              <a:effectLst>
                <a:outerShdw blurRad="152400" dist="38100" algn="l" rotWithShape="0">
                  <a:prstClr val="black">
                    <a:alpha val="77000"/>
                  </a:prstClr>
                </a:outerShdw>
              </a:effectLst>
            </p:spPr>
            <p:style>
              <a:lnRef idx="1">
                <a:schemeClr val="accent1"/>
              </a:lnRef>
              <a:fillRef idx="0">
                <a:schemeClr val="accent1"/>
              </a:fillRef>
              <a:effectRef idx="0">
                <a:schemeClr val="accent1"/>
              </a:effectRef>
              <a:fontRef idx="minor">
                <a:schemeClr val="tx1"/>
              </a:fontRef>
            </p:style>
          </p:cxnSp>
        </p:grpSp>
      </p:grpSp>
      <p:sp>
        <p:nvSpPr>
          <p:cNvPr id="18" name="Oval 1">
            <a:extLst>
              <a:ext uri="{FF2B5EF4-FFF2-40B4-BE49-F238E27FC236}">
                <a16:creationId xmlns:a16="http://schemas.microsoft.com/office/drawing/2014/main" id="{8DB3D14B-74DA-9A20-D6FD-297811A58204}"/>
              </a:ext>
            </a:extLst>
          </p:cNvPr>
          <p:cNvSpPr/>
          <p:nvPr/>
        </p:nvSpPr>
        <p:spPr>
          <a:xfrm>
            <a:off x="6536248" y="970467"/>
            <a:ext cx="4851078" cy="485107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2">
            <a:extLst>
              <a:ext uri="{FF2B5EF4-FFF2-40B4-BE49-F238E27FC236}">
                <a16:creationId xmlns:a16="http://schemas.microsoft.com/office/drawing/2014/main" id="{510A436D-F029-C07D-5934-FF899E577C08}"/>
              </a:ext>
            </a:extLst>
          </p:cNvPr>
          <p:cNvSpPr/>
          <p:nvPr/>
        </p:nvSpPr>
        <p:spPr>
          <a:xfrm>
            <a:off x="7176695" y="1610914"/>
            <a:ext cx="3570185" cy="3570185"/>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3">
            <a:extLst>
              <a:ext uri="{FF2B5EF4-FFF2-40B4-BE49-F238E27FC236}">
                <a16:creationId xmlns:a16="http://schemas.microsoft.com/office/drawing/2014/main" id="{7FB48840-0DDB-F7F2-0CF8-9181F766D268}"/>
              </a:ext>
            </a:extLst>
          </p:cNvPr>
          <p:cNvSpPr/>
          <p:nvPr/>
        </p:nvSpPr>
        <p:spPr>
          <a:xfrm>
            <a:off x="7690004" y="2124223"/>
            <a:ext cx="2543568" cy="2543568"/>
          </a:xfrm>
          <a:prstGeom prst="ellipse">
            <a:avLst/>
          </a:prstGeom>
          <a:noFill/>
          <a:ln w="9525">
            <a:solidFill>
              <a:schemeClr val="bg2"/>
            </a:solidFill>
          </a:ln>
          <a:effectLst>
            <a:outerShdw blurRad="330200" sx="102000" sy="102000" algn="c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t 1">
            <a:extLst>
              <a:ext uri="{FF2B5EF4-FFF2-40B4-BE49-F238E27FC236}">
                <a16:creationId xmlns:a16="http://schemas.microsoft.com/office/drawing/2014/main" id="{38106C4A-B70A-B4A7-D0C0-E60A3ABA5558}"/>
              </a:ext>
            </a:extLst>
          </p:cNvPr>
          <p:cNvSpPr/>
          <p:nvPr/>
        </p:nvSpPr>
        <p:spPr>
          <a:xfrm>
            <a:off x="11387326" y="201510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4" name="plus 1">
            <a:extLst>
              <a:ext uri="{FF2B5EF4-FFF2-40B4-BE49-F238E27FC236}">
                <a16:creationId xmlns:a16="http://schemas.microsoft.com/office/drawing/2014/main" id="{A689EC13-7CCD-F510-149F-F4750AEDCDA9}"/>
              </a:ext>
            </a:extLst>
          </p:cNvPr>
          <p:cNvSpPr/>
          <p:nvPr/>
        </p:nvSpPr>
        <p:spPr>
          <a:xfrm>
            <a:off x="11075016" y="172446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5" name="dot 2">
            <a:extLst>
              <a:ext uri="{FF2B5EF4-FFF2-40B4-BE49-F238E27FC236}">
                <a16:creationId xmlns:a16="http://schemas.microsoft.com/office/drawing/2014/main" id="{20254797-82E4-1989-6B7C-26C277FCE9B0}"/>
              </a:ext>
            </a:extLst>
          </p:cNvPr>
          <p:cNvSpPr/>
          <p:nvPr/>
        </p:nvSpPr>
        <p:spPr>
          <a:xfrm>
            <a:off x="6848557" y="5195853"/>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2"/>
          </a:solidFill>
          <a:ln w="422" cap="flat">
            <a:noFill/>
            <a:prstDash val="solid"/>
            <a:miter/>
          </a:ln>
        </p:spPr>
        <p:txBody>
          <a:bodyPr rtlCol="0" anchor="ctr"/>
          <a:lstStyle/>
          <a:p>
            <a:endParaRPr lang="en-US" dirty="0"/>
          </a:p>
        </p:txBody>
      </p:sp>
      <p:sp>
        <p:nvSpPr>
          <p:cNvPr id="46" name="plus 2">
            <a:extLst>
              <a:ext uri="{FF2B5EF4-FFF2-40B4-BE49-F238E27FC236}">
                <a16:creationId xmlns:a16="http://schemas.microsoft.com/office/drawing/2014/main" id="{0CEB4C1B-9B89-BE10-C908-CE2654124CE2}"/>
              </a:ext>
            </a:extLst>
          </p:cNvPr>
          <p:cNvSpPr/>
          <p:nvPr/>
        </p:nvSpPr>
        <p:spPr>
          <a:xfrm>
            <a:off x="6536247" y="490520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2"/>
          </a:solidFill>
          <a:ln w="603" cap="flat">
            <a:noFill/>
            <a:prstDash val="solid"/>
            <a:miter/>
          </a:ln>
        </p:spPr>
        <p:txBody>
          <a:bodyPr rtlCol="0" anchor="ctr"/>
          <a:lstStyle/>
          <a:p>
            <a:endParaRPr lang="en-US" dirty="0"/>
          </a:p>
        </p:txBody>
      </p:sp>
      <p:sp>
        <p:nvSpPr>
          <p:cNvPr id="47" name="symbol">
            <a:extLst>
              <a:ext uri="{FF2B5EF4-FFF2-40B4-BE49-F238E27FC236}">
                <a16:creationId xmlns:a16="http://schemas.microsoft.com/office/drawing/2014/main" id="{E507DC78-E031-4ECD-8D75-5C74AB7BC217}"/>
              </a:ext>
            </a:extLst>
          </p:cNvPr>
          <p:cNvSpPr/>
          <p:nvPr/>
        </p:nvSpPr>
        <p:spPr>
          <a:xfrm>
            <a:off x="9502287" y="4411997"/>
            <a:ext cx="3606049" cy="2747794"/>
          </a:xfrm>
          <a:custGeom>
            <a:avLst/>
            <a:gdLst>
              <a:gd name="connsiteX0" fmla="*/ 6965430 w 7293442"/>
              <a:gd name="connsiteY0" fmla="*/ 2046236 h 3015645"/>
              <a:gd name="connsiteX1" fmla="*/ 6635561 w 7293442"/>
              <a:gd name="connsiteY1" fmla="*/ 2491232 h 3015645"/>
              <a:gd name="connsiteX2" fmla="*/ 6145850 w 7293442"/>
              <a:gd name="connsiteY2" fmla="*/ 2760115 h 3015645"/>
              <a:gd name="connsiteX3" fmla="*/ 5867542 w 7293442"/>
              <a:gd name="connsiteY3" fmla="*/ 2811080 h 3015645"/>
              <a:gd name="connsiteX4" fmla="*/ 5796501 w 7293442"/>
              <a:gd name="connsiteY4" fmla="*/ 2814189 h 3015645"/>
              <a:gd name="connsiteX5" fmla="*/ 5725494 w 7293442"/>
              <a:gd name="connsiteY5" fmla="*/ 2813362 h 3015645"/>
              <a:gd name="connsiteX6" fmla="*/ 5689973 w 7293442"/>
              <a:gd name="connsiteY6" fmla="*/ 2811576 h 3015645"/>
              <a:gd name="connsiteX7" fmla="*/ 5654420 w 7293442"/>
              <a:gd name="connsiteY7" fmla="*/ 2808566 h 3015645"/>
              <a:gd name="connsiteX8" fmla="*/ 5618800 w 7293442"/>
              <a:gd name="connsiteY8" fmla="*/ 2805722 h 3015645"/>
              <a:gd name="connsiteX9" fmla="*/ 5583346 w 7293442"/>
              <a:gd name="connsiteY9" fmla="*/ 2800629 h 3015645"/>
              <a:gd name="connsiteX10" fmla="*/ 5302226 w 7293442"/>
              <a:gd name="connsiteY10" fmla="*/ 2735872 h 3015645"/>
              <a:gd name="connsiteX11" fmla="*/ 5030764 w 7293442"/>
              <a:gd name="connsiteY11" fmla="*/ 2627757 h 3015645"/>
              <a:gd name="connsiteX12" fmla="*/ 4964684 w 7293442"/>
              <a:gd name="connsiteY12" fmla="*/ 2595544 h 3015645"/>
              <a:gd name="connsiteX13" fmla="*/ 4899696 w 7293442"/>
              <a:gd name="connsiteY13" fmla="*/ 2560883 h 3015645"/>
              <a:gd name="connsiteX14" fmla="*/ 4835369 w 7293442"/>
              <a:gd name="connsiteY14" fmla="*/ 2524768 h 3015645"/>
              <a:gd name="connsiteX15" fmla="*/ 4771671 w 7293442"/>
              <a:gd name="connsiteY15" fmla="*/ 2487263 h 3015645"/>
              <a:gd name="connsiteX16" fmla="*/ 4524583 w 7293442"/>
              <a:gd name="connsiteY16" fmla="*/ 2323321 h 3015645"/>
              <a:gd name="connsiteX17" fmla="*/ 4065134 w 7293442"/>
              <a:gd name="connsiteY17" fmla="*/ 1943908 h 3015645"/>
              <a:gd name="connsiteX18" fmla="*/ 3738241 w 7293442"/>
              <a:gd name="connsiteY18" fmla="*/ 1614006 h 3015645"/>
              <a:gd name="connsiteX19" fmla="*/ 3755902 w 7293442"/>
              <a:gd name="connsiteY19" fmla="*/ 1591715 h 3015645"/>
              <a:gd name="connsiteX20" fmla="*/ 3784279 w 7293442"/>
              <a:gd name="connsiteY20" fmla="*/ 1507974 h 3015645"/>
              <a:gd name="connsiteX21" fmla="*/ 3760334 w 7293442"/>
              <a:gd name="connsiteY21" fmla="*/ 1586125 h 3015645"/>
              <a:gd name="connsiteX22" fmla="*/ 3757589 w 7293442"/>
              <a:gd name="connsiteY22" fmla="*/ 1589796 h 3015645"/>
              <a:gd name="connsiteX23" fmla="*/ 3758945 w 7293442"/>
              <a:gd name="connsiteY23" fmla="*/ 1588110 h 3015645"/>
              <a:gd name="connsiteX24" fmla="*/ 3764501 w 7293442"/>
              <a:gd name="connsiteY24" fmla="*/ 1581396 h 3015645"/>
              <a:gd name="connsiteX25" fmla="*/ 3775977 w 7293442"/>
              <a:gd name="connsiteY25" fmla="*/ 1567704 h 3015645"/>
              <a:gd name="connsiteX26" fmla="*/ 3799228 w 7293442"/>
              <a:gd name="connsiteY26" fmla="*/ 1540187 h 3015645"/>
              <a:gd name="connsiteX27" fmla="*/ 3847018 w 7293442"/>
              <a:gd name="connsiteY27" fmla="*/ 1485352 h 3015645"/>
              <a:gd name="connsiteX28" fmla="*/ 3945344 w 7293442"/>
              <a:gd name="connsiteY28" fmla="*/ 1377170 h 3015645"/>
              <a:gd name="connsiteX29" fmla="*/ 4150495 w 7293442"/>
              <a:gd name="connsiteY29" fmla="*/ 1168017 h 3015645"/>
              <a:gd name="connsiteX30" fmla="*/ 4591390 w 7293442"/>
              <a:gd name="connsiteY30" fmla="*/ 785628 h 3015645"/>
              <a:gd name="connsiteX31" fmla="*/ 4827002 w 7293442"/>
              <a:gd name="connsiteY31" fmla="*/ 617254 h 3015645"/>
              <a:gd name="connsiteX32" fmla="*/ 5073825 w 7293442"/>
              <a:gd name="connsiteY32" fmla="*/ 471204 h 3015645"/>
              <a:gd name="connsiteX33" fmla="*/ 5597964 w 7293442"/>
              <a:gd name="connsiteY33" fmla="*/ 280307 h 3015645"/>
              <a:gd name="connsiteX34" fmla="*/ 5631600 w 7293442"/>
              <a:gd name="connsiteY34" fmla="*/ 273891 h 3015645"/>
              <a:gd name="connsiteX35" fmla="*/ 5665301 w 7293442"/>
              <a:gd name="connsiteY35" fmla="*/ 269625 h 3015645"/>
              <a:gd name="connsiteX36" fmla="*/ 5698969 w 7293442"/>
              <a:gd name="connsiteY36" fmla="*/ 265292 h 3015645"/>
              <a:gd name="connsiteX37" fmla="*/ 5715836 w 7293442"/>
              <a:gd name="connsiteY37" fmla="*/ 263076 h 3015645"/>
              <a:gd name="connsiteX38" fmla="*/ 5732604 w 7293442"/>
              <a:gd name="connsiteY38" fmla="*/ 262150 h 3015645"/>
              <a:gd name="connsiteX39" fmla="*/ 5799808 w 7293442"/>
              <a:gd name="connsiteY39" fmla="*/ 258578 h 3015645"/>
              <a:gd name="connsiteX40" fmla="*/ 5867773 w 7293442"/>
              <a:gd name="connsiteY40" fmla="*/ 259107 h 3015645"/>
              <a:gd name="connsiteX41" fmla="*/ 6136160 w 7293442"/>
              <a:gd name="connsiteY41" fmla="*/ 298960 h 3015645"/>
              <a:gd name="connsiteX42" fmla="*/ 6389763 w 7293442"/>
              <a:gd name="connsiteY42" fmla="*/ 396327 h 3015645"/>
              <a:gd name="connsiteX43" fmla="*/ 6617172 w 7293442"/>
              <a:gd name="connsiteY43" fmla="*/ 546511 h 3015645"/>
              <a:gd name="connsiteX44" fmla="*/ 6951507 w 7293442"/>
              <a:gd name="connsiteY44" fmla="*/ 975665 h 3015645"/>
              <a:gd name="connsiteX45" fmla="*/ 7076291 w 7293442"/>
              <a:gd name="connsiteY45" fmla="*/ 1507875 h 3015645"/>
              <a:gd name="connsiteX46" fmla="*/ 6965430 w 7293442"/>
              <a:gd name="connsiteY46" fmla="*/ 2046236 h 3015645"/>
              <a:gd name="connsiteX47" fmla="*/ 3545492 w 7293442"/>
              <a:gd name="connsiteY47" fmla="*/ 1413352 h 3015645"/>
              <a:gd name="connsiteX48" fmla="*/ 3543938 w 7293442"/>
              <a:gd name="connsiteY48" fmla="*/ 1415270 h 3015645"/>
              <a:gd name="connsiteX49" fmla="*/ 3538183 w 7293442"/>
              <a:gd name="connsiteY49" fmla="*/ 1422580 h 3015645"/>
              <a:gd name="connsiteX50" fmla="*/ 3536430 w 7293442"/>
              <a:gd name="connsiteY50" fmla="*/ 1425060 h 3015645"/>
              <a:gd name="connsiteX51" fmla="*/ 3536728 w 7293442"/>
              <a:gd name="connsiteY51" fmla="*/ 1424233 h 3015645"/>
              <a:gd name="connsiteX52" fmla="*/ 3515495 w 7293442"/>
              <a:gd name="connsiteY52" fmla="*/ 1451122 h 3015645"/>
              <a:gd name="connsiteX53" fmla="*/ 3492906 w 7293442"/>
              <a:gd name="connsiteY53" fmla="*/ 1479002 h 3015645"/>
              <a:gd name="connsiteX54" fmla="*/ 3446472 w 7293442"/>
              <a:gd name="connsiteY54" fmla="*/ 1534565 h 3015645"/>
              <a:gd name="connsiteX55" fmla="*/ 3350494 w 7293442"/>
              <a:gd name="connsiteY55" fmla="*/ 1644135 h 3015645"/>
              <a:gd name="connsiteX56" fmla="*/ 3149179 w 7293442"/>
              <a:gd name="connsiteY56" fmla="*/ 1855603 h 3015645"/>
              <a:gd name="connsiteX57" fmla="*/ 2713113 w 7293442"/>
              <a:gd name="connsiteY57" fmla="*/ 2240341 h 3015645"/>
              <a:gd name="connsiteX58" fmla="*/ 2478494 w 7293442"/>
              <a:gd name="connsiteY58" fmla="*/ 2408186 h 3015645"/>
              <a:gd name="connsiteX59" fmla="*/ 2232034 w 7293442"/>
              <a:gd name="connsiteY59" fmla="*/ 2552648 h 3015645"/>
              <a:gd name="connsiteX60" fmla="*/ 1706836 w 7293442"/>
              <a:gd name="connsiteY60" fmla="*/ 2737393 h 3015645"/>
              <a:gd name="connsiteX61" fmla="*/ 1673135 w 7293442"/>
              <a:gd name="connsiteY61" fmla="*/ 2743644 h 3015645"/>
              <a:gd name="connsiteX62" fmla="*/ 1639268 w 7293442"/>
              <a:gd name="connsiteY62" fmla="*/ 2747514 h 3015645"/>
              <a:gd name="connsiteX63" fmla="*/ 1571667 w 7293442"/>
              <a:gd name="connsiteY63" fmla="*/ 2754624 h 3015645"/>
              <a:gd name="connsiteX64" fmla="*/ 1503967 w 7293442"/>
              <a:gd name="connsiteY64" fmla="*/ 2757436 h 3015645"/>
              <a:gd name="connsiteX65" fmla="*/ 1487067 w 7293442"/>
              <a:gd name="connsiteY65" fmla="*/ 2758097 h 3015645"/>
              <a:gd name="connsiteX66" fmla="*/ 1470067 w 7293442"/>
              <a:gd name="connsiteY66" fmla="*/ 2757667 h 3015645"/>
              <a:gd name="connsiteX67" fmla="*/ 1436002 w 7293442"/>
              <a:gd name="connsiteY67" fmla="*/ 2756906 h 3015645"/>
              <a:gd name="connsiteX68" fmla="*/ 1167119 w 7293442"/>
              <a:gd name="connsiteY68" fmla="*/ 2717715 h 3015645"/>
              <a:gd name="connsiteX69" fmla="*/ 683693 w 7293442"/>
              <a:gd name="connsiteY69" fmla="*/ 2473935 h 3015645"/>
              <a:gd name="connsiteX70" fmla="*/ 345026 w 7293442"/>
              <a:gd name="connsiteY70" fmla="*/ 2048915 h 3015645"/>
              <a:gd name="connsiteX71" fmla="*/ 216174 w 7293442"/>
              <a:gd name="connsiteY71" fmla="*/ 1518623 h 3015645"/>
              <a:gd name="connsiteX72" fmla="*/ 321709 w 7293442"/>
              <a:gd name="connsiteY72" fmla="*/ 979402 h 3015645"/>
              <a:gd name="connsiteX73" fmla="*/ 459028 w 7293442"/>
              <a:gd name="connsiteY73" fmla="*/ 737871 h 3015645"/>
              <a:gd name="connsiteX74" fmla="*/ 645791 w 7293442"/>
              <a:gd name="connsiteY74" fmla="*/ 530669 h 3015645"/>
              <a:gd name="connsiteX75" fmla="*/ 873035 w 7293442"/>
              <a:gd name="connsiteY75" fmla="*/ 367157 h 3015645"/>
              <a:gd name="connsiteX76" fmla="*/ 1131467 w 7293442"/>
              <a:gd name="connsiteY76" fmla="*/ 256991 h 3015645"/>
              <a:gd name="connsiteX77" fmla="*/ 1408816 w 7293442"/>
              <a:gd name="connsiteY77" fmla="*/ 204736 h 3015645"/>
              <a:gd name="connsiteX78" fmla="*/ 1692020 w 7293442"/>
              <a:gd name="connsiteY78" fmla="*/ 215220 h 3015645"/>
              <a:gd name="connsiteX79" fmla="*/ 1972147 w 7293442"/>
              <a:gd name="connsiteY79" fmla="*/ 282225 h 3015645"/>
              <a:gd name="connsiteX80" fmla="*/ 2108970 w 7293442"/>
              <a:gd name="connsiteY80" fmla="*/ 332331 h 3015645"/>
              <a:gd name="connsiteX81" fmla="*/ 2242684 w 7293442"/>
              <a:gd name="connsiteY81" fmla="*/ 392292 h 3015645"/>
              <a:gd name="connsiteX82" fmla="*/ 2373619 w 7293442"/>
              <a:gd name="connsiteY82" fmla="*/ 459265 h 3015645"/>
              <a:gd name="connsiteX83" fmla="*/ 2501314 w 7293442"/>
              <a:gd name="connsiteY83" fmla="*/ 533381 h 3015645"/>
              <a:gd name="connsiteX84" fmla="*/ 2626363 w 7293442"/>
              <a:gd name="connsiteY84" fmla="*/ 612492 h 3015645"/>
              <a:gd name="connsiteX85" fmla="*/ 2748666 w 7293442"/>
              <a:gd name="connsiteY85" fmla="*/ 696530 h 3015645"/>
              <a:gd name="connsiteX86" fmla="*/ 2985270 w 7293442"/>
              <a:gd name="connsiteY86" fmla="*/ 876777 h 3015645"/>
              <a:gd name="connsiteX87" fmla="*/ 3211753 w 7293442"/>
              <a:gd name="connsiteY87" fmla="*/ 1070882 h 3015645"/>
              <a:gd name="connsiteX88" fmla="*/ 3553066 w 7293442"/>
              <a:gd name="connsiteY88" fmla="*/ 1404191 h 3015645"/>
              <a:gd name="connsiteX89" fmla="*/ 3551875 w 7293442"/>
              <a:gd name="connsiteY89" fmla="*/ 1405580 h 3015645"/>
              <a:gd name="connsiteX90" fmla="*/ 7161751 w 7293442"/>
              <a:gd name="connsiteY90" fmla="*/ 878232 h 3015645"/>
              <a:gd name="connsiteX91" fmla="*/ 6774633 w 7293442"/>
              <a:gd name="connsiteY91" fmla="*/ 361005 h 3015645"/>
              <a:gd name="connsiteX92" fmla="*/ 6202471 w 7293442"/>
              <a:gd name="connsiteY92" fmla="*/ 54353 h 3015645"/>
              <a:gd name="connsiteX93" fmla="*/ 5879250 w 7293442"/>
              <a:gd name="connsiteY93" fmla="*/ 1767 h 3015645"/>
              <a:gd name="connsiteX94" fmla="*/ 5797196 w 7293442"/>
              <a:gd name="connsiteY94" fmla="*/ 14 h 3015645"/>
              <a:gd name="connsiteX95" fmla="*/ 5714613 w 7293442"/>
              <a:gd name="connsiteY95" fmla="*/ 3156 h 3015645"/>
              <a:gd name="connsiteX96" fmla="*/ 5693942 w 7293442"/>
              <a:gd name="connsiteY96" fmla="*/ 4115 h 3015645"/>
              <a:gd name="connsiteX97" fmla="*/ 5673536 w 7293442"/>
              <a:gd name="connsiteY97" fmla="*/ 6397 h 3015645"/>
              <a:gd name="connsiteX98" fmla="*/ 5632757 w 7293442"/>
              <a:gd name="connsiteY98" fmla="*/ 10994 h 3015645"/>
              <a:gd name="connsiteX99" fmla="*/ 5592011 w 7293442"/>
              <a:gd name="connsiteY99" fmla="*/ 15724 h 3015645"/>
              <a:gd name="connsiteX100" fmla="*/ 5551828 w 7293442"/>
              <a:gd name="connsiteY100" fmla="*/ 22735 h 3015645"/>
              <a:gd name="connsiteX101" fmla="*/ 4950297 w 7293442"/>
              <a:gd name="connsiteY101" fmla="*/ 233906 h 3015645"/>
              <a:gd name="connsiteX102" fmla="*/ 4679662 w 7293442"/>
              <a:gd name="connsiteY102" fmla="*/ 390936 h 3015645"/>
              <a:gd name="connsiteX103" fmla="*/ 4425794 w 7293442"/>
              <a:gd name="connsiteY103" fmla="*/ 569133 h 3015645"/>
              <a:gd name="connsiteX104" fmla="*/ 3959697 w 7293442"/>
              <a:gd name="connsiteY104" fmla="*/ 970870 h 3015645"/>
              <a:gd name="connsiteX105" fmla="*/ 3744260 w 7293442"/>
              <a:gd name="connsiteY105" fmla="*/ 1189283 h 3015645"/>
              <a:gd name="connsiteX106" fmla="*/ 3640544 w 7293442"/>
              <a:gd name="connsiteY106" fmla="*/ 1302723 h 3015645"/>
              <a:gd name="connsiteX107" fmla="*/ 3589711 w 7293442"/>
              <a:gd name="connsiteY107" fmla="*/ 1360799 h 3015645"/>
              <a:gd name="connsiteX108" fmla="*/ 3564509 w 7293442"/>
              <a:gd name="connsiteY108" fmla="*/ 1390499 h 3015645"/>
              <a:gd name="connsiteX109" fmla="*/ 3558721 w 7293442"/>
              <a:gd name="connsiteY109" fmla="*/ 1397411 h 3015645"/>
              <a:gd name="connsiteX110" fmla="*/ 2794538 w 7293442"/>
              <a:gd name="connsiteY110" fmla="*/ 636006 h 3015645"/>
              <a:gd name="connsiteX111" fmla="*/ 2674980 w 7293442"/>
              <a:gd name="connsiteY111" fmla="*/ 543237 h 3015645"/>
              <a:gd name="connsiteX112" fmla="*/ 2551089 w 7293442"/>
              <a:gd name="connsiteY112" fmla="*/ 455891 h 3015645"/>
              <a:gd name="connsiteX113" fmla="*/ 2423394 w 7293442"/>
              <a:gd name="connsiteY113" fmla="*/ 373407 h 3015645"/>
              <a:gd name="connsiteX114" fmla="*/ 2291036 w 7293442"/>
              <a:gd name="connsiteY114" fmla="*/ 297670 h 3015645"/>
              <a:gd name="connsiteX115" fmla="*/ 2154478 w 7293442"/>
              <a:gd name="connsiteY115" fmla="*/ 228482 h 3015645"/>
              <a:gd name="connsiteX116" fmla="*/ 2012628 w 7293442"/>
              <a:gd name="connsiteY116" fmla="*/ 168785 h 3015645"/>
              <a:gd name="connsiteX117" fmla="*/ 1714377 w 7293442"/>
              <a:gd name="connsiteY117" fmla="*/ 82465 h 3015645"/>
              <a:gd name="connsiteX118" fmla="*/ 1675880 w 7293442"/>
              <a:gd name="connsiteY118" fmla="*/ 75189 h 3015645"/>
              <a:gd name="connsiteX119" fmla="*/ 1636920 w 7293442"/>
              <a:gd name="connsiteY119" fmla="*/ 69864 h 3015645"/>
              <a:gd name="connsiteX120" fmla="*/ 1558570 w 7293442"/>
              <a:gd name="connsiteY120" fmla="*/ 61431 h 3015645"/>
              <a:gd name="connsiteX121" fmla="*/ 1479592 w 7293442"/>
              <a:gd name="connsiteY121" fmla="*/ 57164 h 3015645"/>
              <a:gd name="connsiteX122" fmla="*/ 1400746 w 7293442"/>
              <a:gd name="connsiteY122" fmla="*/ 57925 h 3015645"/>
              <a:gd name="connsiteX123" fmla="*/ 1088240 w 7293442"/>
              <a:gd name="connsiteY123" fmla="*/ 103929 h 3015645"/>
              <a:gd name="connsiteX124" fmla="*/ 792205 w 7293442"/>
              <a:gd name="connsiteY124" fmla="*/ 217601 h 3015645"/>
              <a:gd name="connsiteX125" fmla="*/ 527688 w 7293442"/>
              <a:gd name="connsiteY125" fmla="*/ 394210 h 3015645"/>
              <a:gd name="connsiteX126" fmla="*/ 9 w 7293442"/>
              <a:gd name="connsiteY126" fmla="*/ 1520376 h 3015645"/>
              <a:gd name="connsiteX127" fmla="*/ 136700 w 7293442"/>
              <a:gd name="connsiteY127" fmla="*/ 2148067 h 3015645"/>
              <a:gd name="connsiteX128" fmla="*/ 528812 w 7293442"/>
              <a:gd name="connsiteY128" fmla="*/ 2660433 h 3015645"/>
              <a:gd name="connsiteX129" fmla="*/ 1101966 w 7293442"/>
              <a:gd name="connsiteY129" fmla="*/ 2961926 h 3015645"/>
              <a:gd name="connsiteX130" fmla="*/ 1424261 w 7293442"/>
              <a:gd name="connsiteY130" fmla="*/ 3013486 h 3015645"/>
              <a:gd name="connsiteX131" fmla="*/ 1465073 w 7293442"/>
              <a:gd name="connsiteY131" fmla="*/ 3014941 h 3015645"/>
              <a:gd name="connsiteX132" fmla="*/ 1485512 w 7293442"/>
              <a:gd name="connsiteY132" fmla="*/ 3015636 h 3015645"/>
              <a:gd name="connsiteX133" fmla="*/ 1505984 w 7293442"/>
              <a:gd name="connsiteY133" fmla="*/ 3015239 h 3015645"/>
              <a:gd name="connsiteX134" fmla="*/ 1588105 w 7293442"/>
              <a:gd name="connsiteY134" fmla="*/ 3013023 h 3015645"/>
              <a:gd name="connsiteX135" fmla="*/ 1669497 w 7293442"/>
              <a:gd name="connsiteY135" fmla="*/ 3005582 h 3015645"/>
              <a:gd name="connsiteX136" fmla="*/ 1710177 w 7293442"/>
              <a:gd name="connsiteY136" fmla="*/ 3001381 h 3015645"/>
              <a:gd name="connsiteX137" fmla="*/ 1750162 w 7293442"/>
              <a:gd name="connsiteY137" fmla="*/ 2994668 h 3015645"/>
              <a:gd name="connsiteX138" fmla="*/ 2062039 w 7293442"/>
              <a:gd name="connsiteY138" fmla="*/ 2914962 h 3015645"/>
              <a:gd name="connsiteX139" fmla="*/ 2136983 w 7293442"/>
              <a:gd name="connsiteY139" fmla="*/ 2887545 h 3015645"/>
              <a:gd name="connsiteX140" fmla="*/ 2210206 w 7293442"/>
              <a:gd name="connsiteY140" fmla="*/ 2857018 h 3015645"/>
              <a:gd name="connsiteX141" fmla="*/ 2246752 w 7293442"/>
              <a:gd name="connsiteY141" fmla="*/ 2841540 h 3015645"/>
              <a:gd name="connsiteX142" fmla="*/ 2282437 w 7293442"/>
              <a:gd name="connsiteY142" fmla="*/ 2824607 h 3015645"/>
              <a:gd name="connsiteX143" fmla="*/ 2353577 w 7293442"/>
              <a:gd name="connsiteY143" fmla="*/ 2790476 h 3015645"/>
              <a:gd name="connsiteX144" fmla="*/ 2625073 w 7293442"/>
              <a:gd name="connsiteY144" fmla="*/ 2634371 h 3015645"/>
              <a:gd name="connsiteX145" fmla="*/ 2879040 w 7293442"/>
              <a:gd name="connsiteY145" fmla="*/ 2455811 h 3015645"/>
              <a:gd name="connsiteX146" fmla="*/ 3117529 w 7293442"/>
              <a:gd name="connsiteY146" fmla="*/ 2259854 h 3015645"/>
              <a:gd name="connsiteX147" fmla="*/ 3342358 w 7293442"/>
              <a:gd name="connsiteY147" fmla="*/ 2050105 h 3015645"/>
              <a:gd name="connsiteX148" fmla="*/ 3554620 w 7293442"/>
              <a:gd name="connsiteY148" fmla="*/ 1828351 h 3015645"/>
              <a:gd name="connsiteX149" fmla="*/ 3656286 w 7293442"/>
              <a:gd name="connsiteY149" fmla="*/ 1712927 h 3015645"/>
              <a:gd name="connsiteX150" fmla="*/ 3705995 w 7293442"/>
              <a:gd name="connsiteY150" fmla="*/ 1653792 h 3015645"/>
              <a:gd name="connsiteX151" fmla="*/ 3730700 w 7293442"/>
              <a:gd name="connsiteY151" fmla="*/ 1623564 h 3015645"/>
              <a:gd name="connsiteX152" fmla="*/ 3731693 w 7293442"/>
              <a:gd name="connsiteY152" fmla="*/ 1622307 h 3015645"/>
              <a:gd name="connsiteX153" fmla="*/ 3835145 w 7293442"/>
              <a:gd name="connsiteY153" fmla="*/ 1749241 h 3015645"/>
              <a:gd name="connsiteX154" fmla="*/ 4035765 w 7293442"/>
              <a:gd name="connsiteY154" fmla="*/ 1973541 h 3015645"/>
              <a:gd name="connsiteX155" fmla="*/ 4478082 w 7293442"/>
              <a:gd name="connsiteY155" fmla="*/ 2384109 h 3015645"/>
              <a:gd name="connsiteX156" fmla="*/ 4721532 w 7293442"/>
              <a:gd name="connsiteY156" fmla="*/ 2565216 h 3015645"/>
              <a:gd name="connsiteX157" fmla="*/ 4785164 w 7293442"/>
              <a:gd name="connsiteY157" fmla="*/ 2606954 h 3015645"/>
              <a:gd name="connsiteX158" fmla="*/ 4849822 w 7293442"/>
              <a:gd name="connsiteY158" fmla="*/ 2647336 h 3015645"/>
              <a:gd name="connsiteX159" fmla="*/ 4915439 w 7293442"/>
              <a:gd name="connsiteY159" fmla="*/ 2686428 h 3015645"/>
              <a:gd name="connsiteX160" fmla="*/ 4982510 w 7293442"/>
              <a:gd name="connsiteY160" fmla="*/ 2723205 h 3015645"/>
              <a:gd name="connsiteX161" fmla="*/ 5262407 w 7293442"/>
              <a:gd name="connsiteY161" fmla="*/ 2850371 h 3015645"/>
              <a:gd name="connsiteX162" fmla="*/ 5561650 w 7293442"/>
              <a:gd name="connsiteY162" fmla="*/ 2934409 h 3015645"/>
              <a:gd name="connsiteX163" fmla="*/ 5600147 w 7293442"/>
              <a:gd name="connsiteY163" fmla="*/ 2941718 h 3015645"/>
              <a:gd name="connsiteX164" fmla="*/ 5639140 w 7293442"/>
              <a:gd name="connsiteY164" fmla="*/ 2946613 h 3015645"/>
              <a:gd name="connsiteX165" fmla="*/ 5678232 w 7293442"/>
              <a:gd name="connsiteY165" fmla="*/ 2951408 h 3015645"/>
              <a:gd name="connsiteX166" fmla="*/ 5717424 w 7293442"/>
              <a:gd name="connsiteY166" fmla="*/ 2955046 h 3015645"/>
              <a:gd name="connsiteX167" fmla="*/ 5796369 w 7293442"/>
              <a:gd name="connsiteY167" fmla="*/ 2959081 h 3015645"/>
              <a:gd name="connsiteX168" fmla="*/ 5875215 w 7293442"/>
              <a:gd name="connsiteY168" fmla="*/ 2958784 h 3015645"/>
              <a:gd name="connsiteX169" fmla="*/ 6188151 w 7293442"/>
              <a:gd name="connsiteY169" fmla="*/ 2914367 h 3015645"/>
              <a:gd name="connsiteX170" fmla="*/ 6752474 w 7293442"/>
              <a:gd name="connsiteY170" fmla="*/ 2629906 h 3015645"/>
              <a:gd name="connsiteX171" fmla="*/ 7147067 w 7293442"/>
              <a:gd name="connsiteY171" fmla="*/ 2130935 h 3015645"/>
              <a:gd name="connsiteX172" fmla="*/ 7293348 w 7293442"/>
              <a:gd name="connsiteY172" fmla="*/ 1507875 h 3015645"/>
              <a:gd name="connsiteX173" fmla="*/ 7161751 w 7293442"/>
              <a:gd name="connsiteY173" fmla="*/ 878232 h 30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293442" h="3015645">
                <a:moveTo>
                  <a:pt x="6965430" y="2046236"/>
                </a:moveTo>
                <a:cubicBezTo>
                  <a:pt x="6890553" y="2215900"/>
                  <a:pt x="6775691" y="2367804"/>
                  <a:pt x="6635561" y="2491232"/>
                </a:cubicBezTo>
                <a:cubicBezTo>
                  <a:pt x="6495233" y="2615024"/>
                  <a:pt x="6326362" y="2706305"/>
                  <a:pt x="6145850" y="2760115"/>
                </a:cubicBezTo>
                <a:cubicBezTo>
                  <a:pt x="6055561" y="2786970"/>
                  <a:pt x="5962130" y="2804432"/>
                  <a:pt x="5867542" y="2811080"/>
                </a:cubicBezTo>
                <a:cubicBezTo>
                  <a:pt x="5843928" y="2812039"/>
                  <a:pt x="5820181" y="2813957"/>
                  <a:pt x="5796501" y="2814189"/>
                </a:cubicBezTo>
                <a:lnTo>
                  <a:pt x="5725494" y="2813362"/>
                </a:lnTo>
                <a:cubicBezTo>
                  <a:pt x="5713653" y="2813593"/>
                  <a:pt x="5701780" y="2812667"/>
                  <a:pt x="5689973" y="2811576"/>
                </a:cubicBezTo>
                <a:lnTo>
                  <a:pt x="5654420" y="2808566"/>
                </a:lnTo>
                <a:lnTo>
                  <a:pt x="5618800" y="2805722"/>
                </a:lnTo>
                <a:cubicBezTo>
                  <a:pt x="5606927" y="2804366"/>
                  <a:pt x="5595153" y="2802316"/>
                  <a:pt x="5583346" y="2800629"/>
                </a:cubicBezTo>
                <a:cubicBezTo>
                  <a:pt x="5488427" y="2788954"/>
                  <a:pt x="5394599" y="2764877"/>
                  <a:pt x="5302226" y="2735872"/>
                </a:cubicBezTo>
                <a:cubicBezTo>
                  <a:pt x="5209523" y="2707429"/>
                  <a:pt x="5119498" y="2669032"/>
                  <a:pt x="5030764" y="2627757"/>
                </a:cubicBezTo>
                <a:lnTo>
                  <a:pt x="4964684" y="2595544"/>
                </a:lnTo>
                <a:lnTo>
                  <a:pt x="4899696" y="2560883"/>
                </a:lnTo>
                <a:cubicBezTo>
                  <a:pt x="4877835" y="2549605"/>
                  <a:pt x="4856602" y="2537236"/>
                  <a:pt x="4835369" y="2524768"/>
                </a:cubicBezTo>
                <a:cubicBezTo>
                  <a:pt x="4814169" y="2512200"/>
                  <a:pt x="4792473" y="2500525"/>
                  <a:pt x="4771671" y="2487263"/>
                </a:cubicBezTo>
                <a:cubicBezTo>
                  <a:pt x="4687434" y="2436000"/>
                  <a:pt x="4605380" y="2380768"/>
                  <a:pt x="4524583" y="2323321"/>
                </a:cubicBezTo>
                <a:cubicBezTo>
                  <a:pt x="4363981" y="2207268"/>
                  <a:pt x="4210853" y="2079805"/>
                  <a:pt x="4065134" y="1943908"/>
                </a:cubicBezTo>
                <a:cubicBezTo>
                  <a:pt x="3951793" y="1838703"/>
                  <a:pt x="3842123" y="1729132"/>
                  <a:pt x="3738241" y="1614006"/>
                </a:cubicBezTo>
                <a:lnTo>
                  <a:pt x="3755902" y="1591715"/>
                </a:lnTo>
                <a:lnTo>
                  <a:pt x="3784279" y="1507974"/>
                </a:lnTo>
                <a:cubicBezTo>
                  <a:pt x="3785833" y="1533572"/>
                  <a:pt x="3776308" y="1565322"/>
                  <a:pt x="3760334" y="1586125"/>
                </a:cubicBezTo>
                <a:cubicBezTo>
                  <a:pt x="3752495" y="1596212"/>
                  <a:pt x="3758945" y="1587911"/>
                  <a:pt x="3757589" y="1589796"/>
                </a:cubicBezTo>
                <a:lnTo>
                  <a:pt x="3758945" y="1588110"/>
                </a:lnTo>
                <a:lnTo>
                  <a:pt x="3764501" y="1581396"/>
                </a:lnTo>
                <a:lnTo>
                  <a:pt x="3775977" y="1567704"/>
                </a:lnTo>
                <a:lnTo>
                  <a:pt x="3799228" y="1540187"/>
                </a:lnTo>
                <a:lnTo>
                  <a:pt x="3847018" y="1485352"/>
                </a:lnTo>
                <a:cubicBezTo>
                  <a:pt x="3879198" y="1448906"/>
                  <a:pt x="3912072" y="1412823"/>
                  <a:pt x="3945344" y="1377170"/>
                </a:cubicBezTo>
                <a:cubicBezTo>
                  <a:pt x="4011986" y="1305832"/>
                  <a:pt x="4080480" y="1236048"/>
                  <a:pt x="4150495" y="1168017"/>
                </a:cubicBezTo>
                <a:cubicBezTo>
                  <a:pt x="4290923" y="1032352"/>
                  <a:pt x="4437667" y="903566"/>
                  <a:pt x="4591390" y="785628"/>
                </a:cubicBezTo>
                <a:cubicBezTo>
                  <a:pt x="4667888" y="725998"/>
                  <a:pt x="4746965" y="670700"/>
                  <a:pt x="4827002" y="617254"/>
                </a:cubicBezTo>
                <a:cubicBezTo>
                  <a:pt x="4907600" y="564867"/>
                  <a:pt x="4989786" y="515654"/>
                  <a:pt x="5073825" y="471204"/>
                </a:cubicBezTo>
                <a:cubicBezTo>
                  <a:pt x="5242100" y="383462"/>
                  <a:pt x="5418445" y="313678"/>
                  <a:pt x="5597964" y="280307"/>
                </a:cubicBezTo>
                <a:cubicBezTo>
                  <a:pt x="5609209" y="278191"/>
                  <a:pt x="5620355" y="275445"/>
                  <a:pt x="5631600" y="273891"/>
                </a:cubicBezTo>
                <a:lnTo>
                  <a:pt x="5665301" y="269625"/>
                </a:lnTo>
                <a:lnTo>
                  <a:pt x="5698969" y="265292"/>
                </a:lnTo>
                <a:lnTo>
                  <a:pt x="5715836" y="263076"/>
                </a:lnTo>
                <a:lnTo>
                  <a:pt x="5732604" y="262150"/>
                </a:lnTo>
                <a:lnTo>
                  <a:pt x="5799808" y="258578"/>
                </a:lnTo>
                <a:cubicBezTo>
                  <a:pt x="5822397" y="258148"/>
                  <a:pt x="5845151" y="259041"/>
                  <a:pt x="5867773" y="259107"/>
                </a:cubicBezTo>
                <a:cubicBezTo>
                  <a:pt x="5958459" y="262316"/>
                  <a:pt x="6048517" y="275942"/>
                  <a:pt x="6136160" y="298960"/>
                </a:cubicBezTo>
                <a:cubicBezTo>
                  <a:pt x="6223836" y="321979"/>
                  <a:pt x="6308867" y="354986"/>
                  <a:pt x="6389763" y="396327"/>
                </a:cubicBezTo>
                <a:cubicBezTo>
                  <a:pt x="6470792" y="437536"/>
                  <a:pt x="6547157" y="488071"/>
                  <a:pt x="6617172" y="546511"/>
                </a:cubicBezTo>
                <a:cubicBezTo>
                  <a:pt x="6757269" y="663159"/>
                  <a:pt x="6873190" y="810102"/>
                  <a:pt x="6951507" y="975665"/>
                </a:cubicBezTo>
                <a:cubicBezTo>
                  <a:pt x="7030782" y="1140732"/>
                  <a:pt x="7073777" y="1323361"/>
                  <a:pt x="7076291" y="1507875"/>
                </a:cubicBezTo>
                <a:cubicBezTo>
                  <a:pt x="7078440" y="1692322"/>
                  <a:pt x="7041068" y="1877035"/>
                  <a:pt x="6965430" y="2046236"/>
                </a:cubicBezTo>
                <a:close/>
                <a:moveTo>
                  <a:pt x="3545492" y="1413352"/>
                </a:moveTo>
                <a:lnTo>
                  <a:pt x="3543938" y="1415270"/>
                </a:lnTo>
                <a:lnTo>
                  <a:pt x="3538183" y="1422580"/>
                </a:lnTo>
                <a:cubicBezTo>
                  <a:pt x="3537621" y="1423340"/>
                  <a:pt x="3537092" y="1424233"/>
                  <a:pt x="3536430" y="1425060"/>
                </a:cubicBezTo>
                <a:lnTo>
                  <a:pt x="3536728" y="1424233"/>
                </a:lnTo>
                <a:lnTo>
                  <a:pt x="3515495" y="1451122"/>
                </a:lnTo>
                <a:lnTo>
                  <a:pt x="3492906" y="1479002"/>
                </a:lnTo>
                <a:cubicBezTo>
                  <a:pt x="3477593" y="1497589"/>
                  <a:pt x="3462214" y="1516143"/>
                  <a:pt x="3446472" y="1534565"/>
                </a:cubicBezTo>
                <a:cubicBezTo>
                  <a:pt x="3415119" y="1571507"/>
                  <a:pt x="3383071" y="1608019"/>
                  <a:pt x="3350494" y="1644135"/>
                </a:cubicBezTo>
                <a:cubicBezTo>
                  <a:pt x="3285274" y="1716399"/>
                  <a:pt x="3218070" y="1786944"/>
                  <a:pt x="3149179" y="1855603"/>
                </a:cubicBezTo>
                <a:cubicBezTo>
                  <a:pt x="3011067" y="1992657"/>
                  <a:pt x="2865711" y="2122171"/>
                  <a:pt x="2713113" y="2240341"/>
                </a:cubicBezTo>
                <a:cubicBezTo>
                  <a:pt x="2637178" y="2300136"/>
                  <a:pt x="2558332" y="2355170"/>
                  <a:pt x="2478494" y="2408186"/>
                </a:cubicBezTo>
                <a:cubicBezTo>
                  <a:pt x="2398358" y="2460672"/>
                  <a:pt x="2315841" y="2508430"/>
                  <a:pt x="2232034" y="2552648"/>
                </a:cubicBezTo>
                <a:cubicBezTo>
                  <a:pt x="2063495" y="2638406"/>
                  <a:pt x="1887051" y="2706140"/>
                  <a:pt x="1706836" y="2737393"/>
                </a:cubicBezTo>
                <a:lnTo>
                  <a:pt x="1673135" y="2743644"/>
                </a:lnTo>
                <a:lnTo>
                  <a:pt x="1639268" y="2747514"/>
                </a:lnTo>
                <a:cubicBezTo>
                  <a:pt x="1616746" y="2749730"/>
                  <a:pt x="1594190" y="2753533"/>
                  <a:pt x="1571667" y="2754624"/>
                </a:cubicBezTo>
                <a:lnTo>
                  <a:pt x="1503967" y="2757436"/>
                </a:lnTo>
                <a:cubicBezTo>
                  <a:pt x="1498378" y="2757601"/>
                  <a:pt x="1492755" y="2758031"/>
                  <a:pt x="1487067" y="2758097"/>
                </a:cubicBezTo>
                <a:lnTo>
                  <a:pt x="1470067" y="2757667"/>
                </a:lnTo>
                <a:lnTo>
                  <a:pt x="1436002" y="2756906"/>
                </a:lnTo>
                <a:cubicBezTo>
                  <a:pt x="1345283" y="2753533"/>
                  <a:pt x="1254928" y="2740734"/>
                  <a:pt x="1167119" y="2717715"/>
                </a:cubicBezTo>
                <a:cubicBezTo>
                  <a:pt x="991601" y="2671810"/>
                  <a:pt x="825311" y="2588962"/>
                  <a:pt x="683693" y="2473935"/>
                </a:cubicBezTo>
                <a:cubicBezTo>
                  <a:pt x="542504" y="2358742"/>
                  <a:pt x="425691" y="2213055"/>
                  <a:pt x="345026" y="2048915"/>
                </a:cubicBezTo>
                <a:cubicBezTo>
                  <a:pt x="264427" y="1884807"/>
                  <a:pt x="220109" y="1702840"/>
                  <a:pt x="216174" y="1518623"/>
                </a:cubicBezTo>
                <a:cubicBezTo>
                  <a:pt x="211841" y="1334341"/>
                  <a:pt x="247758" y="1149265"/>
                  <a:pt x="321709" y="979402"/>
                </a:cubicBezTo>
                <a:cubicBezTo>
                  <a:pt x="358619" y="894504"/>
                  <a:pt x="404623" y="813310"/>
                  <a:pt x="459028" y="737871"/>
                </a:cubicBezTo>
                <a:cubicBezTo>
                  <a:pt x="513797" y="662762"/>
                  <a:pt x="576239" y="592912"/>
                  <a:pt x="645791" y="530669"/>
                </a:cubicBezTo>
                <a:cubicBezTo>
                  <a:pt x="715277" y="468393"/>
                  <a:pt x="791444" y="413161"/>
                  <a:pt x="873035" y="367157"/>
                </a:cubicBezTo>
                <a:cubicBezTo>
                  <a:pt x="954758" y="321384"/>
                  <a:pt x="1041541" y="284474"/>
                  <a:pt x="1131467" y="256991"/>
                </a:cubicBezTo>
                <a:cubicBezTo>
                  <a:pt x="1221359" y="229573"/>
                  <a:pt x="1314525" y="211979"/>
                  <a:pt x="1408816" y="204736"/>
                </a:cubicBezTo>
                <a:cubicBezTo>
                  <a:pt x="1503405" y="196864"/>
                  <a:pt x="1597464" y="202454"/>
                  <a:pt x="1692020" y="215220"/>
                </a:cubicBezTo>
                <a:cubicBezTo>
                  <a:pt x="1786542" y="227721"/>
                  <a:pt x="1880138" y="252129"/>
                  <a:pt x="1972147" y="282225"/>
                </a:cubicBezTo>
                <a:cubicBezTo>
                  <a:pt x="2018416" y="296612"/>
                  <a:pt x="2063495" y="314835"/>
                  <a:pt x="2108970" y="332331"/>
                </a:cubicBezTo>
                <a:cubicBezTo>
                  <a:pt x="2153651" y="351778"/>
                  <a:pt x="2198862" y="370266"/>
                  <a:pt x="2242684" y="392292"/>
                </a:cubicBezTo>
                <a:cubicBezTo>
                  <a:pt x="2287068" y="412863"/>
                  <a:pt x="2330129" y="436411"/>
                  <a:pt x="2373619" y="459265"/>
                </a:cubicBezTo>
                <a:cubicBezTo>
                  <a:pt x="2416317" y="483573"/>
                  <a:pt x="2459543" y="507187"/>
                  <a:pt x="2501314" y="533381"/>
                </a:cubicBezTo>
                <a:cubicBezTo>
                  <a:pt x="2543680" y="558517"/>
                  <a:pt x="2584724" y="585967"/>
                  <a:pt x="2626363" y="612492"/>
                </a:cubicBezTo>
                <a:cubicBezTo>
                  <a:pt x="2667307" y="640207"/>
                  <a:pt x="2708615" y="667393"/>
                  <a:pt x="2748666" y="696530"/>
                </a:cubicBezTo>
                <a:cubicBezTo>
                  <a:pt x="2829463" y="753746"/>
                  <a:pt x="2908309" y="814071"/>
                  <a:pt x="2985270" y="876777"/>
                </a:cubicBezTo>
                <a:cubicBezTo>
                  <a:pt x="3062429" y="939384"/>
                  <a:pt x="3137769" y="1004240"/>
                  <a:pt x="3211753" y="1070882"/>
                </a:cubicBezTo>
                <a:cubicBezTo>
                  <a:pt x="3329857" y="1177179"/>
                  <a:pt x="3444024" y="1288105"/>
                  <a:pt x="3553066" y="1404191"/>
                </a:cubicBezTo>
                <a:lnTo>
                  <a:pt x="3551875" y="1405580"/>
                </a:lnTo>
                <a:close/>
                <a:moveTo>
                  <a:pt x="7161751" y="878232"/>
                </a:moveTo>
                <a:cubicBezTo>
                  <a:pt x="7073182" y="680357"/>
                  <a:pt x="6938939" y="503384"/>
                  <a:pt x="6774633" y="361005"/>
                </a:cubicBezTo>
                <a:cubicBezTo>
                  <a:pt x="6610558" y="218196"/>
                  <a:pt x="6413212" y="112859"/>
                  <a:pt x="6202471" y="54353"/>
                </a:cubicBezTo>
                <a:cubicBezTo>
                  <a:pt x="6097134" y="25083"/>
                  <a:pt x="5988456" y="7191"/>
                  <a:pt x="5879250" y="1767"/>
                </a:cubicBezTo>
                <a:cubicBezTo>
                  <a:pt x="5851865" y="1172"/>
                  <a:pt x="5824613" y="-151"/>
                  <a:pt x="5797196" y="14"/>
                </a:cubicBezTo>
                <a:lnTo>
                  <a:pt x="5714613" y="3156"/>
                </a:lnTo>
                <a:lnTo>
                  <a:pt x="5693942" y="4115"/>
                </a:lnTo>
                <a:lnTo>
                  <a:pt x="5673536" y="6397"/>
                </a:lnTo>
                <a:lnTo>
                  <a:pt x="5632757" y="10994"/>
                </a:lnTo>
                <a:lnTo>
                  <a:pt x="5592011" y="15724"/>
                </a:lnTo>
                <a:cubicBezTo>
                  <a:pt x="5578418" y="17477"/>
                  <a:pt x="5565222" y="20420"/>
                  <a:pt x="5551828" y="22735"/>
                </a:cubicBezTo>
                <a:cubicBezTo>
                  <a:pt x="5336821" y="59380"/>
                  <a:pt x="5137060" y="138920"/>
                  <a:pt x="4950297" y="233906"/>
                </a:cubicBezTo>
                <a:cubicBezTo>
                  <a:pt x="4857131" y="282126"/>
                  <a:pt x="4767206" y="335010"/>
                  <a:pt x="4679662" y="390936"/>
                </a:cubicBezTo>
                <a:cubicBezTo>
                  <a:pt x="4592911" y="447821"/>
                  <a:pt x="4507616" y="506493"/>
                  <a:pt x="4425794" y="569133"/>
                </a:cubicBezTo>
                <a:cubicBezTo>
                  <a:pt x="4261686" y="693917"/>
                  <a:pt x="4107269" y="829218"/>
                  <a:pt x="3959697" y="970870"/>
                </a:cubicBezTo>
                <a:cubicBezTo>
                  <a:pt x="3886110" y="1041943"/>
                  <a:pt x="3814276" y="1114704"/>
                  <a:pt x="3744260" y="1189283"/>
                </a:cubicBezTo>
                <a:cubicBezTo>
                  <a:pt x="3709236" y="1226623"/>
                  <a:pt x="3674642" y="1264392"/>
                  <a:pt x="3640544" y="1302723"/>
                </a:cubicBezTo>
                <a:cubicBezTo>
                  <a:pt x="3623478" y="1321906"/>
                  <a:pt x="3606578" y="1341286"/>
                  <a:pt x="3589711" y="1360799"/>
                </a:cubicBezTo>
                <a:lnTo>
                  <a:pt x="3564509" y="1390499"/>
                </a:lnTo>
                <a:lnTo>
                  <a:pt x="3558721" y="1397411"/>
                </a:lnTo>
                <a:cubicBezTo>
                  <a:pt x="3332139" y="1118805"/>
                  <a:pt x="3075989" y="863217"/>
                  <a:pt x="2794538" y="636006"/>
                </a:cubicBezTo>
                <a:cubicBezTo>
                  <a:pt x="2755512" y="604025"/>
                  <a:pt x="2715031" y="573929"/>
                  <a:pt x="2674980" y="543237"/>
                </a:cubicBezTo>
                <a:cubicBezTo>
                  <a:pt x="2634168" y="513570"/>
                  <a:pt x="2593323" y="483805"/>
                  <a:pt x="2551089" y="455891"/>
                </a:cubicBezTo>
                <a:cubicBezTo>
                  <a:pt x="2509549" y="427019"/>
                  <a:pt x="2466224" y="400593"/>
                  <a:pt x="2423394" y="373407"/>
                </a:cubicBezTo>
                <a:cubicBezTo>
                  <a:pt x="2379672" y="347710"/>
                  <a:pt x="2336181" y="321285"/>
                  <a:pt x="2291036" y="297670"/>
                </a:cubicBezTo>
                <a:cubicBezTo>
                  <a:pt x="2246653" y="272667"/>
                  <a:pt x="2200317" y="251038"/>
                  <a:pt x="2154478" y="228482"/>
                </a:cubicBezTo>
                <a:cubicBezTo>
                  <a:pt x="2107614" y="207844"/>
                  <a:pt x="2060981" y="186446"/>
                  <a:pt x="2012628" y="168785"/>
                </a:cubicBezTo>
                <a:cubicBezTo>
                  <a:pt x="1916519" y="132273"/>
                  <a:pt x="1817267" y="101184"/>
                  <a:pt x="1714377" y="82465"/>
                </a:cubicBezTo>
                <a:cubicBezTo>
                  <a:pt x="1701512" y="80084"/>
                  <a:pt x="1688878" y="76743"/>
                  <a:pt x="1675880" y="75189"/>
                </a:cubicBezTo>
                <a:lnTo>
                  <a:pt x="1636920" y="69864"/>
                </a:lnTo>
                <a:cubicBezTo>
                  <a:pt x="1610892" y="66458"/>
                  <a:pt x="1584996" y="62324"/>
                  <a:pt x="1558570" y="61431"/>
                </a:cubicBezTo>
                <a:cubicBezTo>
                  <a:pt x="1532244" y="60042"/>
                  <a:pt x="1505852" y="57693"/>
                  <a:pt x="1479592" y="57164"/>
                </a:cubicBezTo>
                <a:cubicBezTo>
                  <a:pt x="1453332" y="57462"/>
                  <a:pt x="1427006" y="56602"/>
                  <a:pt x="1400746" y="57925"/>
                </a:cubicBezTo>
                <a:cubicBezTo>
                  <a:pt x="1295575" y="61794"/>
                  <a:pt x="1190535" y="77173"/>
                  <a:pt x="1088240" y="103929"/>
                </a:cubicBezTo>
                <a:cubicBezTo>
                  <a:pt x="985913" y="130586"/>
                  <a:pt x="886429" y="168918"/>
                  <a:pt x="792205" y="217601"/>
                </a:cubicBezTo>
                <a:cubicBezTo>
                  <a:pt x="697980" y="266450"/>
                  <a:pt x="609312" y="326014"/>
                  <a:pt x="527688" y="394210"/>
                </a:cubicBezTo>
                <a:cubicBezTo>
                  <a:pt x="198810" y="664978"/>
                  <a:pt x="-1181" y="1089403"/>
                  <a:pt x="9" y="1520376"/>
                </a:cubicBezTo>
                <a:cubicBezTo>
                  <a:pt x="-752" y="1735317"/>
                  <a:pt x="45914" y="1951515"/>
                  <a:pt x="136700" y="2148067"/>
                </a:cubicBezTo>
                <a:cubicBezTo>
                  <a:pt x="227584" y="2344653"/>
                  <a:pt x="363348" y="2519972"/>
                  <a:pt x="528812" y="2660433"/>
                </a:cubicBezTo>
                <a:cubicBezTo>
                  <a:pt x="694739" y="2800397"/>
                  <a:pt x="891622" y="2904544"/>
                  <a:pt x="1101966" y="2961926"/>
                </a:cubicBezTo>
                <a:cubicBezTo>
                  <a:pt x="1207071" y="2990997"/>
                  <a:pt x="1315451" y="3007864"/>
                  <a:pt x="1424261" y="3013486"/>
                </a:cubicBezTo>
                <a:lnTo>
                  <a:pt x="1465073" y="3014941"/>
                </a:lnTo>
                <a:lnTo>
                  <a:pt x="1485512" y="3015636"/>
                </a:lnTo>
                <a:cubicBezTo>
                  <a:pt x="1492292" y="3015702"/>
                  <a:pt x="1499171" y="3015404"/>
                  <a:pt x="1505984" y="3015239"/>
                </a:cubicBezTo>
                <a:lnTo>
                  <a:pt x="1588105" y="3013023"/>
                </a:lnTo>
                <a:cubicBezTo>
                  <a:pt x="1615456" y="3011899"/>
                  <a:pt x="1642377" y="3008062"/>
                  <a:pt x="1669497" y="3005582"/>
                </a:cubicBezTo>
                <a:lnTo>
                  <a:pt x="1710177" y="3001381"/>
                </a:lnTo>
                <a:lnTo>
                  <a:pt x="1750162" y="2994668"/>
                </a:lnTo>
                <a:cubicBezTo>
                  <a:pt x="1857616" y="2978660"/>
                  <a:pt x="1961134" y="2949126"/>
                  <a:pt x="2062039" y="2914962"/>
                </a:cubicBezTo>
                <a:lnTo>
                  <a:pt x="2136983" y="2887545"/>
                </a:lnTo>
                <a:cubicBezTo>
                  <a:pt x="2161655" y="2877887"/>
                  <a:pt x="2185831" y="2867205"/>
                  <a:pt x="2210206" y="2857018"/>
                </a:cubicBezTo>
                <a:lnTo>
                  <a:pt x="2246752" y="2841540"/>
                </a:lnTo>
                <a:lnTo>
                  <a:pt x="2282437" y="2824607"/>
                </a:lnTo>
                <a:cubicBezTo>
                  <a:pt x="2306118" y="2813197"/>
                  <a:pt x="2330062" y="2802084"/>
                  <a:pt x="2353577" y="2790476"/>
                </a:cubicBezTo>
                <a:cubicBezTo>
                  <a:pt x="2446810" y="2742354"/>
                  <a:pt x="2537628" y="2690595"/>
                  <a:pt x="2625073" y="2634371"/>
                </a:cubicBezTo>
                <a:cubicBezTo>
                  <a:pt x="2712055" y="2577684"/>
                  <a:pt x="2797515" y="2518947"/>
                  <a:pt x="2879040" y="2455811"/>
                </a:cubicBezTo>
                <a:cubicBezTo>
                  <a:pt x="2961061" y="2393237"/>
                  <a:pt x="3040733" y="2327951"/>
                  <a:pt x="3117529" y="2259854"/>
                </a:cubicBezTo>
                <a:cubicBezTo>
                  <a:pt x="3194489" y="2191955"/>
                  <a:pt x="3269730" y="2122204"/>
                  <a:pt x="3342358" y="2050105"/>
                </a:cubicBezTo>
                <a:cubicBezTo>
                  <a:pt x="3415086" y="1978105"/>
                  <a:pt x="3485862" y="1904220"/>
                  <a:pt x="3554620" y="1828351"/>
                </a:cubicBezTo>
                <a:cubicBezTo>
                  <a:pt x="3589016" y="1790483"/>
                  <a:pt x="3622949" y="1752052"/>
                  <a:pt x="3656286" y="1712927"/>
                </a:cubicBezTo>
                <a:cubicBezTo>
                  <a:pt x="3673021" y="1693480"/>
                  <a:pt x="3689558" y="1673735"/>
                  <a:pt x="3705995" y="1653792"/>
                </a:cubicBezTo>
                <a:lnTo>
                  <a:pt x="3730700" y="1623564"/>
                </a:lnTo>
                <a:lnTo>
                  <a:pt x="3731693" y="1622307"/>
                </a:lnTo>
                <a:cubicBezTo>
                  <a:pt x="3765328" y="1665236"/>
                  <a:pt x="3799955" y="1707569"/>
                  <a:pt x="3835145" y="1749241"/>
                </a:cubicBezTo>
                <a:cubicBezTo>
                  <a:pt x="3899835" y="1825805"/>
                  <a:pt x="3966775" y="1900616"/>
                  <a:pt x="4035765" y="1973541"/>
                </a:cubicBezTo>
                <a:cubicBezTo>
                  <a:pt x="4174175" y="2119062"/>
                  <a:pt x="4321581" y="2256513"/>
                  <a:pt x="4478082" y="2384109"/>
                </a:cubicBezTo>
                <a:cubicBezTo>
                  <a:pt x="4556829" y="2447212"/>
                  <a:pt x="4637295" y="2508694"/>
                  <a:pt x="4721532" y="2565216"/>
                </a:cubicBezTo>
                <a:cubicBezTo>
                  <a:pt x="4742236" y="2579834"/>
                  <a:pt x="4763998" y="2592997"/>
                  <a:pt x="4785164" y="2606954"/>
                </a:cubicBezTo>
                <a:cubicBezTo>
                  <a:pt x="4806463" y="2620811"/>
                  <a:pt x="4827828" y="2634603"/>
                  <a:pt x="4849822" y="2647336"/>
                </a:cubicBezTo>
                <a:lnTo>
                  <a:pt x="4915439" y="2686428"/>
                </a:lnTo>
                <a:lnTo>
                  <a:pt x="4982510" y="2723205"/>
                </a:lnTo>
                <a:cubicBezTo>
                  <a:pt x="5072899" y="2770599"/>
                  <a:pt x="5165371" y="2815346"/>
                  <a:pt x="5262407" y="2850371"/>
                </a:cubicBezTo>
                <a:cubicBezTo>
                  <a:pt x="5359079" y="2885858"/>
                  <a:pt x="5458595" y="2916516"/>
                  <a:pt x="5561650" y="2934409"/>
                </a:cubicBezTo>
                <a:cubicBezTo>
                  <a:pt x="5574450" y="2936790"/>
                  <a:pt x="5587249" y="2939601"/>
                  <a:pt x="5600147" y="2941718"/>
                </a:cubicBezTo>
                <a:lnTo>
                  <a:pt x="5639140" y="2946613"/>
                </a:lnTo>
                <a:lnTo>
                  <a:pt x="5678232" y="2951408"/>
                </a:lnTo>
                <a:cubicBezTo>
                  <a:pt x="5691197" y="2953161"/>
                  <a:pt x="5704261" y="2954683"/>
                  <a:pt x="5717424" y="2955046"/>
                </a:cubicBezTo>
                <a:lnTo>
                  <a:pt x="5796369" y="2959081"/>
                </a:lnTo>
                <a:cubicBezTo>
                  <a:pt x="5822629" y="2959875"/>
                  <a:pt x="5848889" y="2958850"/>
                  <a:pt x="5875215" y="2958784"/>
                </a:cubicBezTo>
                <a:cubicBezTo>
                  <a:pt x="5980519" y="2955609"/>
                  <a:pt x="6085625" y="2940362"/>
                  <a:pt x="6188151" y="2914367"/>
                </a:cubicBezTo>
                <a:cubicBezTo>
                  <a:pt x="6393103" y="2862111"/>
                  <a:pt x="6587638" y="2764976"/>
                  <a:pt x="6752474" y="2629906"/>
                </a:cubicBezTo>
                <a:cubicBezTo>
                  <a:pt x="6917408" y="2495333"/>
                  <a:pt x="7054330" y="2324478"/>
                  <a:pt x="7147067" y="2130935"/>
                </a:cubicBezTo>
                <a:cubicBezTo>
                  <a:pt x="7240398" y="1937823"/>
                  <a:pt x="7291232" y="1723212"/>
                  <a:pt x="7293348" y="1507875"/>
                </a:cubicBezTo>
                <a:cubicBezTo>
                  <a:pt x="7295796" y="1292570"/>
                  <a:pt x="7250750" y="1075777"/>
                  <a:pt x="7161751" y="878232"/>
                </a:cubicBezTo>
              </a:path>
            </a:pathLst>
          </a:custGeom>
          <a:solidFill>
            <a:schemeClr val="bg1">
              <a:alpha val="10000"/>
            </a:schemeClr>
          </a:solidFill>
          <a:ln w="8467" cap="flat">
            <a:noFill/>
            <a:prstDash val="solid"/>
            <a:miter/>
          </a:ln>
          <a:scene3d>
            <a:camera prst="isometricOffAxis2Right">
              <a:rot lat="18864426" lon="19580888" rev="1091732"/>
            </a:camera>
            <a:lightRig rig="threePt" dir="t"/>
          </a:scene3d>
        </p:spPr>
        <p:txBody>
          <a:bodyPr rtlCol="0" anchor="ctr"/>
          <a:lstStyle/>
          <a:p>
            <a:endParaRPr lang="en-GB"/>
          </a:p>
        </p:txBody>
      </p:sp>
      <p:grpSp>
        <p:nvGrpSpPr>
          <p:cNvPr id="4" name="Group 3">
            <a:extLst>
              <a:ext uri="{FF2B5EF4-FFF2-40B4-BE49-F238E27FC236}">
                <a16:creationId xmlns:a16="http://schemas.microsoft.com/office/drawing/2014/main" id="{91A1F9DF-5E52-3D63-F134-073501567A24}"/>
              </a:ext>
            </a:extLst>
          </p:cNvPr>
          <p:cNvGrpSpPr/>
          <p:nvPr/>
        </p:nvGrpSpPr>
        <p:grpSpPr>
          <a:xfrm>
            <a:off x="4432755" y="4669925"/>
            <a:ext cx="1644392" cy="1593233"/>
            <a:chOff x="7883767" y="2317986"/>
            <a:chExt cx="2156042" cy="2156042"/>
          </a:xfrm>
        </p:grpSpPr>
        <p:sp>
          <p:nvSpPr>
            <p:cNvPr id="17" name="Oval 16">
              <a:extLst>
                <a:ext uri="{FF2B5EF4-FFF2-40B4-BE49-F238E27FC236}">
                  <a16:creationId xmlns:a16="http://schemas.microsoft.com/office/drawing/2014/main" id="{A3C6C65A-6B81-D248-87E8-94FA30F6779D}"/>
                </a:ext>
              </a:extLst>
            </p:cNvPr>
            <p:cNvSpPr/>
            <p:nvPr/>
          </p:nvSpPr>
          <p:spPr>
            <a:xfrm>
              <a:off x="7883767" y="2317986"/>
              <a:ext cx="2156042" cy="2156042"/>
            </a:xfrm>
            <a:prstGeom prst="ellipse">
              <a:avLst/>
            </a:prstGeom>
            <a:solidFill>
              <a:schemeClr val="bg1"/>
            </a:solidFill>
            <a:ln>
              <a:noFill/>
            </a:ln>
            <a:effectLst>
              <a:outerShdw blurRad="203200" dist="381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picture containing graphical user interface&#10;&#10;Description automatically generated">
              <a:extLst>
                <a:ext uri="{FF2B5EF4-FFF2-40B4-BE49-F238E27FC236}">
                  <a16:creationId xmlns:a16="http://schemas.microsoft.com/office/drawing/2014/main" id="{2734E434-4B6A-D5B8-5E15-F1D73E411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962" y="3082429"/>
              <a:ext cx="1625650" cy="677749"/>
            </a:xfrm>
            <a:prstGeom prst="rect">
              <a:avLst/>
            </a:prstGeom>
          </p:spPr>
        </p:pic>
      </p:grpSp>
      <p:pic>
        <p:nvPicPr>
          <p:cNvPr id="24" name="Picture 23" descr="Logo, icon&#10;&#10;Description automatically generated">
            <a:extLst>
              <a:ext uri="{FF2B5EF4-FFF2-40B4-BE49-F238E27FC236}">
                <a16:creationId xmlns:a16="http://schemas.microsoft.com/office/drawing/2014/main" id="{C43B0F04-EA49-825C-2BFD-AF2671376F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8528" y="2536845"/>
            <a:ext cx="1757178" cy="1757178"/>
          </a:xfrm>
          <a:prstGeom prst="rect">
            <a:avLst/>
          </a:prstGeom>
        </p:spPr>
      </p:pic>
    </p:spTree>
    <p:extLst>
      <p:ext uri="{BB962C8B-B14F-4D97-AF65-F5344CB8AC3E}">
        <p14:creationId xmlns:p14="http://schemas.microsoft.com/office/powerpoint/2010/main" val="201254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xEl>
                                              <p:pRg st="1" end="1"/>
                                            </p:txEl>
                                          </p:spTgt>
                                        </p:tgtEl>
                                        <p:attrNameLst>
                                          <p:attrName>style.visibility</p:attrName>
                                        </p:attrNameLst>
                                      </p:cBhvr>
                                      <p:to>
                                        <p:strVal val="visible"/>
                                      </p:to>
                                    </p:set>
                                    <p:animEffect transition="in" filter="fade">
                                      <p:cBhvr>
                                        <p:cTn id="10" dur="500"/>
                                        <p:tgtEl>
                                          <p:spTgt spid="2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6" name="Oval 5">
            <a:extLst>
              <a:ext uri="{FF2B5EF4-FFF2-40B4-BE49-F238E27FC236}">
                <a16:creationId xmlns:a16="http://schemas.microsoft.com/office/drawing/2014/main" id="{E3DB9383-F8A9-4F70-8AFB-7212A9DC190F}"/>
              </a:ext>
            </a:extLst>
          </p:cNvPr>
          <p:cNvSpPr>
            <a:spLocks noGrp="1" noRot="1" noMove="1" noResize="1" noEditPoints="1" noAdjustHandles="1" noChangeArrowheads="1" noChangeShapeType="1"/>
          </p:cNvSpPr>
          <p:nvPr/>
        </p:nvSpPr>
        <p:spPr>
          <a:xfrm>
            <a:off x="-990600" y="-4082603"/>
            <a:ext cx="14173200" cy="141732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7" name="Oval 6">
            <a:extLst>
              <a:ext uri="{FF2B5EF4-FFF2-40B4-BE49-F238E27FC236}">
                <a16:creationId xmlns:a16="http://schemas.microsoft.com/office/drawing/2014/main" id="{60D98C79-2E09-488A-9733-2E42D0BA9D1E}"/>
              </a:ext>
            </a:extLst>
          </p:cNvPr>
          <p:cNvSpPr>
            <a:spLocks noGrp="1" noRot="1" noMove="1" noResize="1" noEditPoints="1" noAdjustHandles="1" noChangeArrowheads="1" noChangeShapeType="1"/>
          </p:cNvSpPr>
          <p:nvPr/>
        </p:nvSpPr>
        <p:spPr>
          <a:xfrm>
            <a:off x="0" y="-2667000"/>
            <a:ext cx="12192000" cy="12192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8" name="Oval 7">
            <a:extLst>
              <a:ext uri="{FF2B5EF4-FFF2-40B4-BE49-F238E27FC236}">
                <a16:creationId xmlns:a16="http://schemas.microsoft.com/office/drawing/2014/main" id="{0D95DCE5-28C6-4508-9095-3F244DCF6B65}"/>
              </a:ext>
            </a:extLst>
          </p:cNvPr>
          <p:cNvSpPr>
            <a:spLocks noGrp="1" noRot="1" noMove="1" noResize="1" noEditPoints="1" noAdjustHandles="1" noChangeArrowheads="1" noChangeShapeType="1"/>
          </p:cNvSpPr>
          <p:nvPr/>
        </p:nvSpPr>
        <p:spPr>
          <a:xfrm>
            <a:off x="1143000" y="-1524000"/>
            <a:ext cx="9906000" cy="9906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9" name="Oval 8">
            <a:extLst>
              <a:ext uri="{FF2B5EF4-FFF2-40B4-BE49-F238E27FC236}">
                <a16:creationId xmlns:a16="http://schemas.microsoft.com/office/drawing/2014/main" id="{0EE2E6B2-07FA-4968-8BDA-05CDA1307185}"/>
              </a:ext>
            </a:extLst>
          </p:cNvPr>
          <p:cNvSpPr/>
          <p:nvPr/>
        </p:nvSpPr>
        <p:spPr>
          <a:xfrm>
            <a:off x="2457450" y="-209550"/>
            <a:ext cx="7277100" cy="7277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0" name="Oval 9">
            <a:extLst>
              <a:ext uri="{FF2B5EF4-FFF2-40B4-BE49-F238E27FC236}">
                <a16:creationId xmlns:a16="http://schemas.microsoft.com/office/drawing/2014/main" id="{B58C5F0A-41BC-4E58-BEF0-73053E030989}"/>
              </a:ext>
            </a:extLst>
          </p:cNvPr>
          <p:cNvSpPr/>
          <p:nvPr/>
        </p:nvSpPr>
        <p:spPr>
          <a:xfrm>
            <a:off x="3600450" y="730250"/>
            <a:ext cx="4991100" cy="4991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943221A0-BFAF-4F9C-8E00-44E7B299EB8B}"/>
              </a:ext>
            </a:extLst>
          </p:cNvPr>
          <p:cNvSpPr>
            <a:spLocks/>
          </p:cNvSpPr>
          <p:nvPr/>
        </p:nvSpPr>
        <p:spPr>
          <a:xfrm>
            <a:off x="0" y="0"/>
            <a:ext cx="12192000" cy="6865754"/>
          </a:xfrm>
          <a:prstGeom prst="rect">
            <a:avLst/>
          </a:prstGeom>
          <a:gradFill flip="none" rotWithShape="1">
            <a:gsLst>
              <a:gs pos="59000">
                <a:srgbClr val="19589B">
                  <a:alpha val="94000"/>
                </a:srgbClr>
              </a:gs>
              <a:gs pos="2000">
                <a:srgbClr val="012F61"/>
              </a:gs>
              <a:gs pos="26000">
                <a:srgbClr val="023E7D">
                  <a:alpha val="94000"/>
                </a:srgbClr>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descr="Logo&#10;&#10;Description automatically generated">
            <a:extLst>
              <a:ext uri="{FF2B5EF4-FFF2-40B4-BE49-F238E27FC236}">
                <a16:creationId xmlns:a16="http://schemas.microsoft.com/office/drawing/2014/main" id="{182FF32E-F544-052D-9C63-B842B3557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947" y="1580584"/>
            <a:ext cx="1778221" cy="1778221"/>
          </a:xfrm>
          <a:prstGeom prst="rect">
            <a:avLst/>
          </a:prstGeom>
          <a:effectLst>
            <a:outerShdw blurRad="152400" dist="38100" dir="2700000" algn="tl" rotWithShape="0">
              <a:prstClr val="black">
                <a:alpha val="7000"/>
              </a:prstClr>
            </a:outerShdw>
          </a:effectLst>
        </p:spPr>
      </p:pic>
      <p:sp>
        <p:nvSpPr>
          <p:cNvPr id="47" name="Title 1">
            <a:extLst>
              <a:ext uri="{FF2B5EF4-FFF2-40B4-BE49-F238E27FC236}">
                <a16:creationId xmlns:a16="http://schemas.microsoft.com/office/drawing/2014/main" id="{7D9F8CD4-9776-EBFC-0504-2C902D81D481}"/>
              </a:ext>
            </a:extLst>
          </p:cNvPr>
          <p:cNvSpPr txBox="1">
            <a:spLocks/>
          </p:cNvSpPr>
          <p:nvPr/>
        </p:nvSpPr>
        <p:spPr>
          <a:xfrm>
            <a:off x="1524000" y="2998421"/>
            <a:ext cx="9144000" cy="1247210"/>
          </a:xfrm>
          <a:prstGeom prst="rect">
            <a:avLst/>
          </a:prstGeom>
        </p:spPr>
        <p:txBody>
          <a:bodyPr vert="horz" lIns="91440" tIns="45720" rIns="91440" bIns="45720" rtlCol="0" anchor="b">
            <a:normAutofit/>
          </a:bodyPr>
          <a:lstStyle>
            <a:lvl1pPr algn="ctr">
              <a:lnSpc>
                <a:spcPct val="90000"/>
              </a:lnSpc>
              <a:spcBef>
                <a:spcPct val="0"/>
              </a:spcBef>
              <a:buNone/>
              <a:defRPr sz="3800">
                <a:solidFill>
                  <a:schemeClr val="bg1"/>
                </a:solidFill>
                <a:latin typeface="+mj-lt"/>
                <a:ea typeface="+mj-ea"/>
                <a:cs typeface="+mj-cs"/>
              </a:defRPr>
            </a:lvl1pPr>
          </a:lstStyle>
          <a:p>
            <a:r>
              <a:rPr lang="en-GB" sz="3600" dirty="0">
                <a:effectLst>
                  <a:outerShdw blurRad="228600" dist="38100" dir="2700000" algn="tl">
                    <a:srgbClr val="000000">
                      <a:alpha val="17000"/>
                    </a:srgbClr>
                  </a:outerShdw>
                </a:effectLst>
              </a:rPr>
              <a:t>Thank You</a:t>
            </a:r>
            <a:endParaRPr lang="en-GB" sz="3600" dirty="0">
              <a:solidFill>
                <a:schemeClr val="accent2"/>
              </a:solidFill>
              <a:effectLst>
                <a:outerShdw blurRad="228600" dist="38100" dir="2700000" algn="tl">
                  <a:srgbClr val="000000">
                    <a:alpha val="17000"/>
                  </a:srgbClr>
                </a:outerShdw>
              </a:effectLst>
            </a:endParaRPr>
          </a:p>
        </p:txBody>
      </p:sp>
      <p:grpSp>
        <p:nvGrpSpPr>
          <p:cNvPr id="5" name="Group 4">
            <a:extLst>
              <a:ext uri="{FF2B5EF4-FFF2-40B4-BE49-F238E27FC236}">
                <a16:creationId xmlns:a16="http://schemas.microsoft.com/office/drawing/2014/main" id="{FA61AAA1-AF07-AC81-E3B6-6E0B7D071FB8}"/>
              </a:ext>
            </a:extLst>
          </p:cNvPr>
          <p:cNvGrpSpPr/>
          <p:nvPr/>
        </p:nvGrpSpPr>
        <p:grpSpPr>
          <a:xfrm rot="15300000" flipH="1">
            <a:off x="4040273" y="1373273"/>
            <a:ext cx="4111454" cy="4111454"/>
            <a:chOff x="9989883" y="4654296"/>
            <a:chExt cx="4407408" cy="4407408"/>
          </a:xfrm>
        </p:grpSpPr>
        <p:sp>
          <p:nvSpPr>
            <p:cNvPr id="11" name="Oval 10">
              <a:extLst>
                <a:ext uri="{FF2B5EF4-FFF2-40B4-BE49-F238E27FC236}">
                  <a16:creationId xmlns:a16="http://schemas.microsoft.com/office/drawing/2014/main" id="{42AA163C-2782-9857-7A12-78B068FE2EDD}"/>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Arc 11">
              <a:extLst>
                <a:ext uri="{FF2B5EF4-FFF2-40B4-BE49-F238E27FC236}">
                  <a16:creationId xmlns:a16="http://schemas.microsoft.com/office/drawing/2014/main" id="{080AC391-FB3E-8759-C00A-3C7AB88564E4}"/>
                </a:ext>
              </a:extLst>
            </p:cNvPr>
            <p:cNvSpPr/>
            <p:nvPr/>
          </p:nvSpPr>
          <p:spPr>
            <a:xfrm>
              <a:off x="9991545" y="4654296"/>
              <a:ext cx="4405746" cy="4405746"/>
            </a:xfrm>
            <a:prstGeom prst="arc">
              <a:avLst>
                <a:gd name="adj1" fmla="val 16200000"/>
                <a:gd name="adj2" fmla="val 20775565"/>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8F24F07-9976-C7AA-E121-730FC41F8409}"/>
              </a:ext>
            </a:extLst>
          </p:cNvPr>
          <p:cNvGrpSpPr/>
          <p:nvPr/>
        </p:nvGrpSpPr>
        <p:grpSpPr>
          <a:xfrm>
            <a:off x="3834701" y="1167701"/>
            <a:ext cx="4522598" cy="4522598"/>
            <a:chOff x="9989883" y="4654296"/>
            <a:chExt cx="4407408" cy="4407408"/>
          </a:xfrm>
        </p:grpSpPr>
        <p:sp>
          <p:nvSpPr>
            <p:cNvPr id="14" name="Oval 13">
              <a:extLst>
                <a:ext uri="{FF2B5EF4-FFF2-40B4-BE49-F238E27FC236}">
                  <a16:creationId xmlns:a16="http://schemas.microsoft.com/office/drawing/2014/main" id="{8AC2A31F-CF3B-A94E-F305-15E660D87109}"/>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Arc 14">
              <a:extLst>
                <a:ext uri="{FF2B5EF4-FFF2-40B4-BE49-F238E27FC236}">
                  <a16:creationId xmlns:a16="http://schemas.microsoft.com/office/drawing/2014/main" id="{0DF1C0BE-0239-AFFB-B66E-DD439CCEED6A}"/>
                </a:ext>
              </a:extLst>
            </p:cNvPr>
            <p:cNvSpPr/>
            <p:nvPr/>
          </p:nvSpPr>
          <p:spPr>
            <a:xfrm>
              <a:off x="9991545" y="4654296"/>
              <a:ext cx="4405746" cy="4405746"/>
            </a:xfrm>
            <a:prstGeom prst="arc">
              <a:avLst>
                <a:gd name="adj1" fmla="val 1000099"/>
                <a:gd name="adj2" fmla="val 7299557"/>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76BBF77-88D8-B10E-0B4B-889B540C18A7}"/>
              </a:ext>
            </a:extLst>
          </p:cNvPr>
          <p:cNvGrpSpPr/>
          <p:nvPr/>
        </p:nvGrpSpPr>
        <p:grpSpPr>
          <a:xfrm rot="15300000" flipH="1">
            <a:off x="3608570" y="941570"/>
            <a:ext cx="4974860" cy="4974860"/>
            <a:chOff x="9989883" y="4654296"/>
            <a:chExt cx="4407408" cy="4407408"/>
          </a:xfrm>
        </p:grpSpPr>
        <p:sp>
          <p:nvSpPr>
            <p:cNvPr id="17" name="Oval 16">
              <a:extLst>
                <a:ext uri="{FF2B5EF4-FFF2-40B4-BE49-F238E27FC236}">
                  <a16:creationId xmlns:a16="http://schemas.microsoft.com/office/drawing/2014/main" id="{61B419DC-C2F5-6AE9-6562-1A0668505146}"/>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Arc 17">
              <a:extLst>
                <a:ext uri="{FF2B5EF4-FFF2-40B4-BE49-F238E27FC236}">
                  <a16:creationId xmlns:a16="http://schemas.microsoft.com/office/drawing/2014/main" id="{3524B4EB-85A6-C053-4046-E41F8F0C6F7B}"/>
                </a:ext>
              </a:extLst>
            </p:cNvPr>
            <p:cNvSpPr/>
            <p:nvPr/>
          </p:nvSpPr>
          <p:spPr>
            <a:xfrm>
              <a:off x="9991545" y="4654296"/>
              <a:ext cx="4405746" cy="4405746"/>
            </a:xfrm>
            <a:prstGeom prst="arc">
              <a:avLst>
                <a:gd name="adj1" fmla="val 96625"/>
                <a:gd name="adj2" fmla="val 4048638"/>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D3B0B3E-CF81-9D96-5703-2CA9566AA1CD}"/>
              </a:ext>
            </a:extLst>
          </p:cNvPr>
          <p:cNvGrpSpPr/>
          <p:nvPr/>
        </p:nvGrpSpPr>
        <p:grpSpPr>
          <a:xfrm>
            <a:off x="7892311" y="1385056"/>
            <a:ext cx="582114" cy="550854"/>
            <a:chOff x="7090149" y="1027662"/>
            <a:chExt cx="403448" cy="381782"/>
          </a:xfrm>
          <a:gradFill>
            <a:gsLst>
              <a:gs pos="0">
                <a:schemeClr val="bg2">
                  <a:lumMod val="90000"/>
                </a:schemeClr>
              </a:gs>
              <a:gs pos="52000">
                <a:schemeClr val="bg2"/>
              </a:gs>
              <a:gs pos="100000">
                <a:schemeClr val="bg2">
                  <a:lumMod val="90000"/>
                </a:schemeClr>
              </a:gs>
            </a:gsLst>
            <a:lin ang="5400000" scaled="1"/>
          </a:gradFill>
        </p:grpSpPr>
        <p:sp>
          <p:nvSpPr>
            <p:cNvPr id="21" name="dot 1">
              <a:extLst>
                <a:ext uri="{FF2B5EF4-FFF2-40B4-BE49-F238E27FC236}">
                  <a16:creationId xmlns:a16="http://schemas.microsoft.com/office/drawing/2014/main" id="{74038FA2-4B48-FC41-378A-D30B88674FB4}"/>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dirty="0"/>
            </a:p>
          </p:txBody>
        </p:sp>
        <p:sp>
          <p:nvSpPr>
            <p:cNvPr id="22" name="plus 1">
              <a:extLst>
                <a:ext uri="{FF2B5EF4-FFF2-40B4-BE49-F238E27FC236}">
                  <a16:creationId xmlns:a16="http://schemas.microsoft.com/office/drawing/2014/main" id="{653EDE5D-9E6E-C379-EFC0-B32FEEF674A8}"/>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dirty="0"/>
            </a:p>
          </p:txBody>
        </p:sp>
      </p:grpSp>
      <p:grpSp>
        <p:nvGrpSpPr>
          <p:cNvPr id="23" name="Group 22">
            <a:extLst>
              <a:ext uri="{FF2B5EF4-FFF2-40B4-BE49-F238E27FC236}">
                <a16:creationId xmlns:a16="http://schemas.microsoft.com/office/drawing/2014/main" id="{7EDE2476-596E-057B-AB5F-9F9CF2E9D842}"/>
              </a:ext>
            </a:extLst>
          </p:cNvPr>
          <p:cNvGrpSpPr/>
          <p:nvPr/>
        </p:nvGrpSpPr>
        <p:grpSpPr>
          <a:xfrm>
            <a:off x="3357703" y="4477378"/>
            <a:ext cx="458887" cy="434244"/>
            <a:chOff x="7090149" y="1027662"/>
            <a:chExt cx="403448" cy="381782"/>
          </a:xfrm>
        </p:grpSpPr>
        <p:sp>
          <p:nvSpPr>
            <p:cNvPr id="24" name="dot 1">
              <a:extLst>
                <a:ext uri="{FF2B5EF4-FFF2-40B4-BE49-F238E27FC236}">
                  <a16:creationId xmlns:a16="http://schemas.microsoft.com/office/drawing/2014/main" id="{BC2CA69D-CD7D-D3DB-5488-8D59DC62C729}"/>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adFill>
              <a:gsLst>
                <a:gs pos="0">
                  <a:schemeClr val="bg2">
                    <a:lumMod val="90000"/>
                  </a:schemeClr>
                </a:gs>
                <a:gs pos="52000">
                  <a:schemeClr val="bg2"/>
                </a:gs>
                <a:gs pos="100000">
                  <a:schemeClr val="bg2">
                    <a:lumMod val="90000"/>
                  </a:schemeClr>
                </a:gs>
              </a:gsLst>
              <a:lin ang="5400000" scaled="1"/>
            </a:gradFill>
            <a:ln w="422" cap="flat">
              <a:noFill/>
              <a:prstDash val="solid"/>
              <a:miter/>
            </a:ln>
          </p:spPr>
          <p:txBody>
            <a:bodyPr rtlCol="0" anchor="ctr"/>
            <a:lstStyle/>
            <a:p>
              <a:endParaRPr lang="en-US" dirty="0"/>
            </a:p>
          </p:txBody>
        </p:sp>
        <p:sp>
          <p:nvSpPr>
            <p:cNvPr id="25" name="plus 1">
              <a:extLst>
                <a:ext uri="{FF2B5EF4-FFF2-40B4-BE49-F238E27FC236}">
                  <a16:creationId xmlns:a16="http://schemas.microsoft.com/office/drawing/2014/main" id="{4971F325-E83B-CB8E-3572-96EB6DE1B3C2}"/>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adFill>
              <a:gsLst>
                <a:gs pos="0">
                  <a:schemeClr val="bg2">
                    <a:lumMod val="90000"/>
                  </a:schemeClr>
                </a:gs>
                <a:gs pos="52000">
                  <a:schemeClr val="bg2"/>
                </a:gs>
                <a:gs pos="100000">
                  <a:schemeClr val="bg2">
                    <a:lumMod val="90000"/>
                  </a:schemeClr>
                </a:gs>
              </a:gsLst>
              <a:lin ang="5400000" scaled="1"/>
            </a:gradFill>
            <a:ln w="603"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992F6F85-9262-0890-71C2-8FDB77ACFE26}"/>
              </a:ext>
            </a:extLst>
          </p:cNvPr>
          <p:cNvSpPr txBox="1">
            <a:spLocks/>
          </p:cNvSpPr>
          <p:nvPr/>
        </p:nvSpPr>
        <p:spPr>
          <a:xfrm>
            <a:off x="1523337" y="5424035"/>
            <a:ext cx="9144000" cy="1247210"/>
          </a:xfrm>
          <a:prstGeom prst="rect">
            <a:avLst/>
          </a:prstGeom>
        </p:spPr>
        <p:txBody>
          <a:bodyPr vert="horz" lIns="91440" tIns="45720" rIns="91440" bIns="45720" rtlCol="0" anchor="b">
            <a:normAutofit/>
          </a:bodyPr>
          <a:lstStyle>
            <a:lvl1pPr algn="ctr">
              <a:lnSpc>
                <a:spcPct val="90000"/>
              </a:lnSpc>
              <a:spcBef>
                <a:spcPct val="0"/>
              </a:spcBef>
              <a:buNone/>
              <a:defRPr sz="3800">
                <a:solidFill>
                  <a:schemeClr val="bg1"/>
                </a:solidFill>
                <a:latin typeface="+mj-lt"/>
                <a:ea typeface="+mj-ea"/>
                <a:cs typeface="+mj-cs"/>
              </a:defRPr>
            </a:lvl1pPr>
          </a:lstStyle>
          <a:p>
            <a:r>
              <a:rPr lang="en-GB" sz="1800" u="sng" dirty="0">
                <a:effectLst>
                  <a:outerShdw blurRad="228600" dist="38100" dir="2700000" algn="tl">
                    <a:srgbClr val="000000">
                      <a:alpha val="17000"/>
                    </a:srgbClr>
                  </a:outerShdw>
                </a:effectLst>
                <a:latin typeface="Avenir Light" panose="020B0402020203020204" pitchFamily="34" charset="77"/>
              </a:rPr>
              <a:t>www.tcm.co.uk</a:t>
            </a:r>
            <a:endParaRPr lang="en-GB" sz="1800" u="sng" dirty="0">
              <a:solidFill>
                <a:schemeClr val="accent2"/>
              </a:solidFill>
              <a:effectLst>
                <a:outerShdw blurRad="228600" dist="38100" dir="2700000" algn="tl">
                  <a:srgbClr val="000000">
                    <a:alpha val="17000"/>
                  </a:srgbClr>
                </a:outerShdw>
              </a:effectLst>
              <a:latin typeface="Avenir Light" panose="020B0402020203020204" pitchFamily="34" charset="77"/>
            </a:endParaRPr>
          </a:p>
        </p:txBody>
      </p:sp>
    </p:spTree>
    <p:extLst>
      <p:ext uri="{BB962C8B-B14F-4D97-AF65-F5344CB8AC3E}">
        <p14:creationId xmlns:p14="http://schemas.microsoft.com/office/powerpoint/2010/main" val="1668440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autoRev="1" fill="hold" grpId="0" nodeType="withEffect">
                                  <p:stCondLst>
                                    <p:cond delay="0"/>
                                  </p:stCondLst>
                                  <p:childTnLst>
                                    <p:animScale>
                                      <p:cBhvr>
                                        <p:cTn id="6" dur="1250" fill="hold"/>
                                        <p:tgtEl>
                                          <p:spTgt spid="10"/>
                                        </p:tgtEl>
                                      </p:cBhvr>
                                      <p:by x="150000" y="150000"/>
                                    </p:animScale>
                                  </p:childTnLst>
                                </p:cTn>
                              </p:par>
                              <p:par>
                                <p:cTn id="7" presetID="6" presetClass="emph" presetSubtype="0" accel="50000" decel="50000" autoRev="1" fill="hold" grpId="0" nodeType="withEffect">
                                  <p:stCondLst>
                                    <p:cond delay="100"/>
                                  </p:stCondLst>
                                  <p:childTnLst>
                                    <p:animScale>
                                      <p:cBhvr>
                                        <p:cTn id="8" dur="1250" fill="hold"/>
                                        <p:tgtEl>
                                          <p:spTgt spid="9"/>
                                        </p:tgtEl>
                                      </p:cBhvr>
                                      <p:by x="150000" y="150000"/>
                                    </p:animScale>
                                  </p:childTnLst>
                                </p:cTn>
                              </p:par>
                              <p:par>
                                <p:cTn id="9" presetID="6" presetClass="emph" presetSubtype="0" accel="50000" decel="50000" autoRev="1" fill="hold" grpId="0" nodeType="withEffect">
                                  <p:stCondLst>
                                    <p:cond delay="200"/>
                                  </p:stCondLst>
                                  <p:childTnLst>
                                    <p:animScale>
                                      <p:cBhvr>
                                        <p:cTn id="10" dur="1250" fill="hold"/>
                                        <p:tgtEl>
                                          <p:spTgt spid="8"/>
                                        </p:tgtEl>
                                      </p:cBhvr>
                                      <p:by x="150000" y="150000"/>
                                    </p:animScale>
                                  </p:childTnLst>
                                </p:cTn>
                              </p:par>
                              <p:par>
                                <p:cTn id="11" presetID="6" presetClass="emph" presetSubtype="0" accel="50000" decel="50000" autoRev="1" fill="hold" grpId="0" nodeType="withEffect">
                                  <p:stCondLst>
                                    <p:cond delay="300"/>
                                  </p:stCondLst>
                                  <p:childTnLst>
                                    <p:animScale>
                                      <p:cBhvr>
                                        <p:cTn id="12" dur="1250" fill="hold"/>
                                        <p:tgtEl>
                                          <p:spTgt spid="7"/>
                                        </p:tgtEl>
                                      </p:cBhvr>
                                      <p:by x="150000" y="150000"/>
                                    </p:animScale>
                                  </p:childTnLst>
                                </p:cTn>
                              </p:par>
                              <p:par>
                                <p:cTn id="13" presetID="6" presetClass="emph" presetSubtype="0" accel="50000" decel="50000" autoRev="1" fill="hold" grpId="0" nodeType="withEffect">
                                  <p:stCondLst>
                                    <p:cond delay="400"/>
                                  </p:stCondLst>
                                  <p:childTnLst>
                                    <p:animScale>
                                      <p:cBhvr>
                                        <p:cTn id="14" dur="1250" fill="hold"/>
                                        <p:tgtEl>
                                          <p:spTgt spid="6"/>
                                        </p:tgtEl>
                                      </p:cBhvr>
                                      <p:by x="150000" y="150000"/>
                                    </p:animScale>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750"/>
                                        <p:tgtEl>
                                          <p:spTgt spid="47"/>
                                        </p:tgtEl>
                                      </p:cBhvr>
                                    </p:animEffect>
                                  </p:childTnLst>
                                </p:cTn>
                              </p:par>
                              <p:par>
                                <p:cTn id="23" presetID="10" presetClass="entr" presetSubtype="0" fill="hold" nodeType="withEffect">
                                  <p:stCondLst>
                                    <p:cond delay="2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300"/>
                                        <p:tgtEl>
                                          <p:spTgt spid="5"/>
                                        </p:tgtEl>
                                      </p:cBhvr>
                                    </p:animEffect>
                                  </p:childTnLst>
                                </p:cTn>
                              </p:par>
                              <p:par>
                                <p:cTn id="26" presetID="10" presetClass="entr" presetSubtype="0" fill="hold" nodeType="withEffect">
                                  <p:stCondLst>
                                    <p:cond delay="4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300"/>
                                        <p:tgtEl>
                                          <p:spTgt spid="13"/>
                                        </p:tgtEl>
                                      </p:cBhvr>
                                    </p:animEffect>
                                  </p:childTnLst>
                                </p:cTn>
                              </p:par>
                              <p:par>
                                <p:cTn id="29" presetID="10" presetClass="entr" presetSubtype="0" fill="hold" nodeType="withEffect">
                                  <p:stCondLst>
                                    <p:cond delay="6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300"/>
                                        <p:tgtEl>
                                          <p:spTgt spid="16"/>
                                        </p:tgtEl>
                                      </p:cBhvr>
                                    </p:animEffect>
                                  </p:childTnLst>
                                </p:cTn>
                              </p:par>
                              <p:par>
                                <p:cTn id="32" presetID="8" presetClass="emph" presetSubtype="0" repeatCount="indefinite" fill="hold" nodeType="withEffect">
                                  <p:stCondLst>
                                    <p:cond delay="0"/>
                                  </p:stCondLst>
                                  <p:childTnLst>
                                    <p:animRot by="-21600000">
                                      <p:cBhvr>
                                        <p:cTn id="33" dur="2000" fill="hold"/>
                                        <p:tgtEl>
                                          <p:spTgt spid="5"/>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3"/>
                                        </p:tgtEl>
                                        <p:attrNameLst>
                                          <p:attrName>r</p:attrName>
                                        </p:attrNameLst>
                                      </p:cBhvr>
                                    </p:animRot>
                                  </p:childTnLst>
                                </p:cTn>
                              </p:par>
                              <p:par>
                                <p:cTn id="36" presetID="8" presetClass="emph" presetSubtype="0" repeatCount="indefinite" fill="hold" nodeType="withEffect">
                                  <p:stCondLst>
                                    <p:cond delay="0"/>
                                  </p:stCondLst>
                                  <p:childTnLst>
                                    <p:animRot by="-21600000">
                                      <p:cBhvr>
                                        <p:cTn id="37" dur="2000" fill="hold"/>
                                        <p:tgtEl>
                                          <p:spTgt spid="16"/>
                                        </p:tgtEl>
                                        <p:attrNameLst>
                                          <p:attrName>r</p:attrName>
                                        </p:attrNameLst>
                                      </p:cBhvr>
                                    </p:animRot>
                                  </p:childTnLst>
                                </p:cTn>
                              </p:par>
                              <p:par>
                                <p:cTn id="38" presetID="10" presetClass="entr" presetSubtype="0" fill="hold" nodeType="withEffect">
                                  <p:stCondLst>
                                    <p:cond delay="5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750"/>
                                        <p:tgtEl>
                                          <p:spTgt spid="19"/>
                                        </p:tgtEl>
                                      </p:cBhvr>
                                    </p:animEffect>
                                  </p:childTnLst>
                                </p:cTn>
                              </p:par>
                              <p:par>
                                <p:cTn id="41" presetID="10" presetClass="entr" presetSubtype="0" fill="hold" nodeType="withEffect">
                                  <p:stCondLst>
                                    <p:cond delay="5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750"/>
                                        <p:tgtEl>
                                          <p:spTgt spid="23"/>
                                        </p:tgtEl>
                                      </p:cBhvr>
                                    </p:animEffect>
                                  </p:childTnLst>
                                </p:cTn>
                              </p:par>
                              <p:par>
                                <p:cTn id="44" presetID="10" presetClass="entr" presetSubtype="0" fill="hold" grpId="0" nodeType="withEffect">
                                  <p:stCondLst>
                                    <p:cond delay="175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47"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6" name="Oval 5">
            <a:extLst>
              <a:ext uri="{FF2B5EF4-FFF2-40B4-BE49-F238E27FC236}">
                <a16:creationId xmlns:a16="http://schemas.microsoft.com/office/drawing/2014/main" id="{E3DB9383-F8A9-4F70-8AFB-7212A9DC190F}"/>
              </a:ext>
            </a:extLst>
          </p:cNvPr>
          <p:cNvSpPr>
            <a:spLocks noGrp="1" noRot="1" noMove="1" noResize="1" noEditPoints="1" noAdjustHandles="1" noChangeArrowheads="1" noChangeShapeType="1"/>
          </p:cNvSpPr>
          <p:nvPr/>
        </p:nvSpPr>
        <p:spPr>
          <a:xfrm>
            <a:off x="-990600" y="-4082603"/>
            <a:ext cx="14173200" cy="141732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7" name="Oval 6">
            <a:extLst>
              <a:ext uri="{FF2B5EF4-FFF2-40B4-BE49-F238E27FC236}">
                <a16:creationId xmlns:a16="http://schemas.microsoft.com/office/drawing/2014/main" id="{60D98C79-2E09-488A-9733-2E42D0BA9D1E}"/>
              </a:ext>
            </a:extLst>
          </p:cNvPr>
          <p:cNvSpPr>
            <a:spLocks noGrp="1" noRot="1" noMove="1" noResize="1" noEditPoints="1" noAdjustHandles="1" noChangeArrowheads="1" noChangeShapeType="1"/>
          </p:cNvSpPr>
          <p:nvPr/>
        </p:nvSpPr>
        <p:spPr>
          <a:xfrm>
            <a:off x="0" y="-2667000"/>
            <a:ext cx="12192000" cy="12192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8" name="Oval 7">
            <a:extLst>
              <a:ext uri="{FF2B5EF4-FFF2-40B4-BE49-F238E27FC236}">
                <a16:creationId xmlns:a16="http://schemas.microsoft.com/office/drawing/2014/main" id="{0D95DCE5-28C6-4508-9095-3F244DCF6B65}"/>
              </a:ext>
            </a:extLst>
          </p:cNvPr>
          <p:cNvSpPr>
            <a:spLocks noGrp="1" noRot="1" noMove="1" noResize="1" noEditPoints="1" noAdjustHandles="1" noChangeArrowheads="1" noChangeShapeType="1"/>
          </p:cNvSpPr>
          <p:nvPr/>
        </p:nvSpPr>
        <p:spPr>
          <a:xfrm>
            <a:off x="1143000" y="-1524000"/>
            <a:ext cx="9906000" cy="99060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9" name="Oval 8">
            <a:extLst>
              <a:ext uri="{FF2B5EF4-FFF2-40B4-BE49-F238E27FC236}">
                <a16:creationId xmlns:a16="http://schemas.microsoft.com/office/drawing/2014/main" id="{0EE2E6B2-07FA-4968-8BDA-05CDA1307185}"/>
              </a:ext>
            </a:extLst>
          </p:cNvPr>
          <p:cNvSpPr/>
          <p:nvPr/>
        </p:nvSpPr>
        <p:spPr>
          <a:xfrm>
            <a:off x="2457450" y="-209550"/>
            <a:ext cx="7277100" cy="7277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0" name="Oval 9">
            <a:extLst>
              <a:ext uri="{FF2B5EF4-FFF2-40B4-BE49-F238E27FC236}">
                <a16:creationId xmlns:a16="http://schemas.microsoft.com/office/drawing/2014/main" id="{B58C5F0A-41BC-4E58-BEF0-73053E030989}"/>
              </a:ext>
            </a:extLst>
          </p:cNvPr>
          <p:cNvSpPr/>
          <p:nvPr/>
        </p:nvSpPr>
        <p:spPr>
          <a:xfrm>
            <a:off x="3600450" y="730250"/>
            <a:ext cx="4991100" cy="4991100"/>
          </a:xfrm>
          <a:prstGeom prst="ellipse">
            <a:avLst/>
          </a:prstGeom>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943221A0-BFAF-4F9C-8E00-44E7B299EB8B}"/>
              </a:ext>
            </a:extLst>
          </p:cNvPr>
          <p:cNvSpPr>
            <a:spLocks/>
          </p:cNvSpPr>
          <p:nvPr/>
        </p:nvSpPr>
        <p:spPr>
          <a:xfrm>
            <a:off x="0" y="0"/>
            <a:ext cx="12192000" cy="6865754"/>
          </a:xfrm>
          <a:prstGeom prst="rect">
            <a:avLst/>
          </a:prstGeom>
          <a:gradFill flip="none" rotWithShape="1">
            <a:gsLst>
              <a:gs pos="59000">
                <a:srgbClr val="19589B">
                  <a:alpha val="94000"/>
                </a:srgbClr>
              </a:gs>
              <a:gs pos="2000">
                <a:srgbClr val="012F61"/>
              </a:gs>
              <a:gs pos="26000">
                <a:srgbClr val="023E7D">
                  <a:alpha val="94000"/>
                </a:srgbClr>
              </a:gs>
              <a:gs pos="94000">
                <a:srgbClr val="05AB8A"/>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descr="Logo&#10;&#10;Description automatically generated">
            <a:extLst>
              <a:ext uri="{FF2B5EF4-FFF2-40B4-BE49-F238E27FC236}">
                <a16:creationId xmlns:a16="http://schemas.microsoft.com/office/drawing/2014/main" id="{182FF32E-F544-052D-9C63-B842B3557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947" y="1580584"/>
            <a:ext cx="1778221" cy="1778221"/>
          </a:xfrm>
          <a:prstGeom prst="rect">
            <a:avLst/>
          </a:prstGeom>
          <a:effectLst>
            <a:outerShdw blurRad="152400" dist="38100" dir="2700000" algn="tl" rotWithShape="0">
              <a:prstClr val="black">
                <a:alpha val="7000"/>
              </a:prstClr>
            </a:outerShdw>
          </a:effectLst>
        </p:spPr>
      </p:pic>
      <p:sp>
        <p:nvSpPr>
          <p:cNvPr id="47" name="Title 1">
            <a:extLst>
              <a:ext uri="{FF2B5EF4-FFF2-40B4-BE49-F238E27FC236}">
                <a16:creationId xmlns:a16="http://schemas.microsoft.com/office/drawing/2014/main" id="{7D9F8CD4-9776-EBFC-0504-2C902D81D481}"/>
              </a:ext>
            </a:extLst>
          </p:cNvPr>
          <p:cNvSpPr txBox="1">
            <a:spLocks/>
          </p:cNvSpPr>
          <p:nvPr/>
        </p:nvSpPr>
        <p:spPr>
          <a:xfrm>
            <a:off x="1524000" y="2998421"/>
            <a:ext cx="9144000" cy="1247210"/>
          </a:xfrm>
          <a:prstGeom prst="rect">
            <a:avLst/>
          </a:prstGeom>
        </p:spPr>
        <p:txBody>
          <a:bodyPr vert="horz" lIns="91440" tIns="45720" rIns="91440" bIns="45720" rtlCol="0" anchor="b">
            <a:normAutofit/>
          </a:bodyPr>
          <a:lstStyle>
            <a:lvl1pPr algn="ctr">
              <a:lnSpc>
                <a:spcPct val="90000"/>
              </a:lnSpc>
              <a:spcBef>
                <a:spcPct val="0"/>
              </a:spcBef>
              <a:buNone/>
              <a:defRPr sz="3800">
                <a:solidFill>
                  <a:schemeClr val="bg1"/>
                </a:solidFill>
                <a:latin typeface="+mj-lt"/>
                <a:ea typeface="+mj-ea"/>
                <a:cs typeface="+mj-cs"/>
              </a:defRPr>
            </a:lvl1pPr>
          </a:lstStyle>
          <a:p>
            <a:r>
              <a:rPr lang="en-GB" sz="3600" dirty="0">
                <a:effectLst>
                  <a:outerShdw blurRad="228600" dist="38100" dir="2700000" algn="tl">
                    <a:srgbClr val="000000">
                      <a:alpha val="17000"/>
                    </a:srgbClr>
                  </a:outerShdw>
                </a:effectLst>
              </a:rPr>
              <a:t>TCM – The NonStop Experts </a:t>
            </a:r>
            <a:endParaRPr lang="en-GB" sz="3600" dirty="0">
              <a:solidFill>
                <a:schemeClr val="accent2"/>
              </a:solidFill>
              <a:effectLst>
                <a:outerShdw blurRad="228600" dist="38100" dir="2700000" algn="tl">
                  <a:srgbClr val="000000">
                    <a:alpha val="17000"/>
                  </a:srgbClr>
                </a:outerShdw>
              </a:effectLst>
            </a:endParaRPr>
          </a:p>
        </p:txBody>
      </p:sp>
      <p:grpSp>
        <p:nvGrpSpPr>
          <p:cNvPr id="5" name="Group 4">
            <a:extLst>
              <a:ext uri="{FF2B5EF4-FFF2-40B4-BE49-F238E27FC236}">
                <a16:creationId xmlns:a16="http://schemas.microsoft.com/office/drawing/2014/main" id="{FA61AAA1-AF07-AC81-E3B6-6E0B7D071FB8}"/>
              </a:ext>
            </a:extLst>
          </p:cNvPr>
          <p:cNvGrpSpPr/>
          <p:nvPr/>
        </p:nvGrpSpPr>
        <p:grpSpPr>
          <a:xfrm rot="15300000" flipH="1">
            <a:off x="4040273" y="1373273"/>
            <a:ext cx="4111454" cy="4111454"/>
            <a:chOff x="9989883" y="4654296"/>
            <a:chExt cx="4407408" cy="4407408"/>
          </a:xfrm>
        </p:grpSpPr>
        <p:sp>
          <p:nvSpPr>
            <p:cNvPr id="11" name="Oval 10">
              <a:extLst>
                <a:ext uri="{FF2B5EF4-FFF2-40B4-BE49-F238E27FC236}">
                  <a16:creationId xmlns:a16="http://schemas.microsoft.com/office/drawing/2014/main" id="{42AA163C-2782-9857-7A12-78B068FE2EDD}"/>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Arc 11">
              <a:extLst>
                <a:ext uri="{FF2B5EF4-FFF2-40B4-BE49-F238E27FC236}">
                  <a16:creationId xmlns:a16="http://schemas.microsoft.com/office/drawing/2014/main" id="{080AC391-FB3E-8759-C00A-3C7AB88564E4}"/>
                </a:ext>
              </a:extLst>
            </p:cNvPr>
            <p:cNvSpPr/>
            <p:nvPr/>
          </p:nvSpPr>
          <p:spPr>
            <a:xfrm>
              <a:off x="9991545" y="4654296"/>
              <a:ext cx="4405746" cy="4405746"/>
            </a:xfrm>
            <a:prstGeom prst="arc">
              <a:avLst>
                <a:gd name="adj1" fmla="val 16200000"/>
                <a:gd name="adj2" fmla="val 20775565"/>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8F24F07-9976-C7AA-E121-730FC41F8409}"/>
              </a:ext>
            </a:extLst>
          </p:cNvPr>
          <p:cNvGrpSpPr/>
          <p:nvPr/>
        </p:nvGrpSpPr>
        <p:grpSpPr>
          <a:xfrm>
            <a:off x="3834701" y="1167701"/>
            <a:ext cx="4522598" cy="4522598"/>
            <a:chOff x="9989883" y="4654296"/>
            <a:chExt cx="4407408" cy="4407408"/>
          </a:xfrm>
        </p:grpSpPr>
        <p:sp>
          <p:nvSpPr>
            <p:cNvPr id="14" name="Oval 13">
              <a:extLst>
                <a:ext uri="{FF2B5EF4-FFF2-40B4-BE49-F238E27FC236}">
                  <a16:creationId xmlns:a16="http://schemas.microsoft.com/office/drawing/2014/main" id="{8AC2A31F-CF3B-A94E-F305-15E660D87109}"/>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Arc 14">
              <a:extLst>
                <a:ext uri="{FF2B5EF4-FFF2-40B4-BE49-F238E27FC236}">
                  <a16:creationId xmlns:a16="http://schemas.microsoft.com/office/drawing/2014/main" id="{0DF1C0BE-0239-AFFB-B66E-DD439CCEED6A}"/>
                </a:ext>
              </a:extLst>
            </p:cNvPr>
            <p:cNvSpPr/>
            <p:nvPr/>
          </p:nvSpPr>
          <p:spPr>
            <a:xfrm>
              <a:off x="9991545" y="4654296"/>
              <a:ext cx="4405746" cy="4405746"/>
            </a:xfrm>
            <a:prstGeom prst="arc">
              <a:avLst>
                <a:gd name="adj1" fmla="val 1000099"/>
                <a:gd name="adj2" fmla="val 7299557"/>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76BBF77-88D8-B10E-0B4B-889B540C18A7}"/>
              </a:ext>
            </a:extLst>
          </p:cNvPr>
          <p:cNvGrpSpPr/>
          <p:nvPr/>
        </p:nvGrpSpPr>
        <p:grpSpPr>
          <a:xfrm rot="15300000" flipH="1">
            <a:off x="3608570" y="941570"/>
            <a:ext cx="4974860" cy="4974860"/>
            <a:chOff x="9989883" y="4654296"/>
            <a:chExt cx="4407408" cy="4407408"/>
          </a:xfrm>
        </p:grpSpPr>
        <p:sp>
          <p:nvSpPr>
            <p:cNvPr id="17" name="Oval 16">
              <a:extLst>
                <a:ext uri="{FF2B5EF4-FFF2-40B4-BE49-F238E27FC236}">
                  <a16:creationId xmlns:a16="http://schemas.microsoft.com/office/drawing/2014/main" id="{61B419DC-C2F5-6AE9-6562-1A0668505146}"/>
                </a:ext>
              </a:extLst>
            </p:cNvPr>
            <p:cNvSpPr/>
            <p:nvPr/>
          </p:nvSpPr>
          <p:spPr>
            <a:xfrm>
              <a:off x="9989883" y="4654296"/>
              <a:ext cx="4407408" cy="44074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Arc 17">
              <a:extLst>
                <a:ext uri="{FF2B5EF4-FFF2-40B4-BE49-F238E27FC236}">
                  <a16:creationId xmlns:a16="http://schemas.microsoft.com/office/drawing/2014/main" id="{3524B4EB-85A6-C053-4046-E41F8F0C6F7B}"/>
                </a:ext>
              </a:extLst>
            </p:cNvPr>
            <p:cNvSpPr/>
            <p:nvPr/>
          </p:nvSpPr>
          <p:spPr>
            <a:xfrm>
              <a:off x="9991545" y="4654296"/>
              <a:ext cx="4405746" cy="4405746"/>
            </a:xfrm>
            <a:prstGeom prst="arc">
              <a:avLst>
                <a:gd name="adj1" fmla="val 96625"/>
                <a:gd name="adj2" fmla="val 4048638"/>
              </a:avLst>
            </a:prstGeom>
            <a:ln w="12700">
              <a:gradFill>
                <a:gsLst>
                  <a:gs pos="0">
                    <a:schemeClr val="bg2">
                      <a:lumMod val="90000"/>
                      <a:alpha val="0"/>
                    </a:schemeClr>
                  </a:gs>
                  <a:gs pos="39000">
                    <a:schemeClr val="bg2">
                      <a:lumMod val="90000"/>
                      <a:alpha val="87000"/>
                    </a:schemeClr>
                  </a:gs>
                  <a:gs pos="100000">
                    <a:schemeClr val="bg2">
                      <a:lumMod val="9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D3B0B3E-CF81-9D96-5703-2CA9566AA1CD}"/>
              </a:ext>
            </a:extLst>
          </p:cNvPr>
          <p:cNvGrpSpPr/>
          <p:nvPr/>
        </p:nvGrpSpPr>
        <p:grpSpPr>
          <a:xfrm>
            <a:off x="7892311" y="1385056"/>
            <a:ext cx="582114" cy="550854"/>
            <a:chOff x="7090149" y="1027662"/>
            <a:chExt cx="403448" cy="381782"/>
          </a:xfrm>
          <a:gradFill>
            <a:gsLst>
              <a:gs pos="0">
                <a:schemeClr val="bg2">
                  <a:lumMod val="90000"/>
                </a:schemeClr>
              </a:gs>
              <a:gs pos="52000">
                <a:schemeClr val="bg2"/>
              </a:gs>
              <a:gs pos="100000">
                <a:schemeClr val="bg2">
                  <a:lumMod val="90000"/>
                </a:schemeClr>
              </a:gs>
            </a:gsLst>
            <a:lin ang="5400000" scaled="1"/>
          </a:gradFill>
        </p:grpSpPr>
        <p:sp>
          <p:nvSpPr>
            <p:cNvPr id="21" name="dot 1">
              <a:extLst>
                <a:ext uri="{FF2B5EF4-FFF2-40B4-BE49-F238E27FC236}">
                  <a16:creationId xmlns:a16="http://schemas.microsoft.com/office/drawing/2014/main" id="{74038FA2-4B48-FC41-378A-D30B88674FB4}"/>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dirty="0"/>
            </a:p>
          </p:txBody>
        </p:sp>
        <p:sp>
          <p:nvSpPr>
            <p:cNvPr id="22" name="plus 1">
              <a:extLst>
                <a:ext uri="{FF2B5EF4-FFF2-40B4-BE49-F238E27FC236}">
                  <a16:creationId xmlns:a16="http://schemas.microsoft.com/office/drawing/2014/main" id="{653EDE5D-9E6E-C379-EFC0-B32FEEF674A8}"/>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dirty="0"/>
            </a:p>
          </p:txBody>
        </p:sp>
      </p:grpSp>
      <p:grpSp>
        <p:nvGrpSpPr>
          <p:cNvPr id="23" name="Group 22">
            <a:extLst>
              <a:ext uri="{FF2B5EF4-FFF2-40B4-BE49-F238E27FC236}">
                <a16:creationId xmlns:a16="http://schemas.microsoft.com/office/drawing/2014/main" id="{7EDE2476-596E-057B-AB5F-9F9CF2E9D842}"/>
              </a:ext>
            </a:extLst>
          </p:cNvPr>
          <p:cNvGrpSpPr/>
          <p:nvPr/>
        </p:nvGrpSpPr>
        <p:grpSpPr>
          <a:xfrm>
            <a:off x="3357703" y="4477378"/>
            <a:ext cx="458887" cy="434244"/>
            <a:chOff x="7090149" y="1027662"/>
            <a:chExt cx="403448" cy="381782"/>
          </a:xfrm>
        </p:grpSpPr>
        <p:sp>
          <p:nvSpPr>
            <p:cNvPr id="24" name="dot 1">
              <a:extLst>
                <a:ext uri="{FF2B5EF4-FFF2-40B4-BE49-F238E27FC236}">
                  <a16:creationId xmlns:a16="http://schemas.microsoft.com/office/drawing/2014/main" id="{BC2CA69D-CD7D-D3DB-5488-8D59DC62C729}"/>
                </a:ext>
              </a:extLst>
            </p:cNvPr>
            <p:cNvSpPr/>
            <p:nvPr/>
          </p:nvSpPr>
          <p:spPr>
            <a:xfrm>
              <a:off x="7402459" y="131830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adFill>
              <a:gsLst>
                <a:gs pos="0">
                  <a:schemeClr val="bg2">
                    <a:lumMod val="90000"/>
                  </a:schemeClr>
                </a:gs>
                <a:gs pos="52000">
                  <a:schemeClr val="bg2"/>
                </a:gs>
                <a:gs pos="100000">
                  <a:schemeClr val="bg2">
                    <a:lumMod val="90000"/>
                  </a:schemeClr>
                </a:gs>
              </a:gsLst>
              <a:lin ang="5400000" scaled="1"/>
            </a:gradFill>
            <a:ln w="422" cap="flat">
              <a:noFill/>
              <a:prstDash val="solid"/>
              <a:miter/>
            </a:ln>
          </p:spPr>
          <p:txBody>
            <a:bodyPr rtlCol="0" anchor="ctr"/>
            <a:lstStyle/>
            <a:p>
              <a:endParaRPr lang="en-US" dirty="0"/>
            </a:p>
          </p:txBody>
        </p:sp>
        <p:sp>
          <p:nvSpPr>
            <p:cNvPr id="25" name="plus 1">
              <a:extLst>
                <a:ext uri="{FF2B5EF4-FFF2-40B4-BE49-F238E27FC236}">
                  <a16:creationId xmlns:a16="http://schemas.microsoft.com/office/drawing/2014/main" id="{4971F325-E83B-CB8E-3572-96EB6DE1B3C2}"/>
                </a:ext>
              </a:extLst>
            </p:cNvPr>
            <p:cNvSpPr/>
            <p:nvPr/>
          </p:nvSpPr>
          <p:spPr>
            <a:xfrm>
              <a:off x="7090149" y="102766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adFill>
              <a:gsLst>
                <a:gs pos="0">
                  <a:schemeClr val="bg2">
                    <a:lumMod val="90000"/>
                  </a:schemeClr>
                </a:gs>
                <a:gs pos="52000">
                  <a:schemeClr val="bg2"/>
                </a:gs>
                <a:gs pos="100000">
                  <a:schemeClr val="bg2">
                    <a:lumMod val="90000"/>
                  </a:schemeClr>
                </a:gs>
              </a:gsLst>
              <a:lin ang="5400000" scaled="1"/>
            </a:gradFill>
            <a:ln w="603"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992F6F85-9262-0890-71C2-8FDB77ACFE26}"/>
              </a:ext>
            </a:extLst>
          </p:cNvPr>
          <p:cNvSpPr txBox="1">
            <a:spLocks/>
          </p:cNvSpPr>
          <p:nvPr/>
        </p:nvSpPr>
        <p:spPr>
          <a:xfrm>
            <a:off x="1523337" y="5424035"/>
            <a:ext cx="9144000" cy="1247210"/>
          </a:xfrm>
          <a:prstGeom prst="rect">
            <a:avLst/>
          </a:prstGeom>
        </p:spPr>
        <p:txBody>
          <a:bodyPr vert="horz" lIns="91440" tIns="45720" rIns="91440" bIns="45720" rtlCol="0" anchor="b">
            <a:normAutofit/>
          </a:bodyPr>
          <a:lstStyle>
            <a:lvl1pPr algn="ctr">
              <a:lnSpc>
                <a:spcPct val="90000"/>
              </a:lnSpc>
              <a:spcBef>
                <a:spcPct val="0"/>
              </a:spcBef>
              <a:buNone/>
              <a:defRPr sz="3800">
                <a:solidFill>
                  <a:schemeClr val="bg1"/>
                </a:solidFill>
                <a:latin typeface="+mj-lt"/>
                <a:ea typeface="+mj-ea"/>
                <a:cs typeface="+mj-cs"/>
              </a:defRPr>
            </a:lvl1pPr>
          </a:lstStyle>
          <a:p>
            <a:r>
              <a:rPr lang="en-GB" sz="1800" u="sng" dirty="0">
                <a:effectLst>
                  <a:outerShdw blurRad="228600" dist="38100" dir="2700000" algn="tl">
                    <a:srgbClr val="000000">
                      <a:alpha val="17000"/>
                    </a:srgbClr>
                  </a:outerShdw>
                </a:effectLst>
                <a:latin typeface="Avenir Light" panose="020B0402020203020204" pitchFamily="34" charset="77"/>
              </a:rPr>
              <a:t>www.tcm.co.uk</a:t>
            </a:r>
            <a:endParaRPr lang="en-GB" sz="1800" u="sng" dirty="0">
              <a:solidFill>
                <a:schemeClr val="accent2"/>
              </a:solidFill>
              <a:effectLst>
                <a:outerShdw blurRad="228600" dist="38100" dir="2700000" algn="tl">
                  <a:srgbClr val="000000">
                    <a:alpha val="17000"/>
                  </a:srgbClr>
                </a:outerShdw>
              </a:effectLst>
              <a:latin typeface="Avenir Light" panose="020B0402020203020204" pitchFamily="34" charset="77"/>
            </a:endParaRPr>
          </a:p>
        </p:txBody>
      </p:sp>
    </p:spTree>
    <p:extLst>
      <p:ext uri="{BB962C8B-B14F-4D97-AF65-F5344CB8AC3E}">
        <p14:creationId xmlns:p14="http://schemas.microsoft.com/office/powerpoint/2010/main" val="24781921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autoRev="1" fill="hold" grpId="0" nodeType="withEffect">
                                  <p:stCondLst>
                                    <p:cond delay="0"/>
                                  </p:stCondLst>
                                  <p:childTnLst>
                                    <p:animScale>
                                      <p:cBhvr>
                                        <p:cTn id="6" dur="1250" fill="hold"/>
                                        <p:tgtEl>
                                          <p:spTgt spid="10"/>
                                        </p:tgtEl>
                                      </p:cBhvr>
                                      <p:by x="150000" y="150000"/>
                                    </p:animScale>
                                  </p:childTnLst>
                                </p:cTn>
                              </p:par>
                              <p:par>
                                <p:cTn id="7" presetID="6" presetClass="emph" presetSubtype="0" accel="50000" decel="50000" autoRev="1" fill="hold" grpId="0" nodeType="withEffect">
                                  <p:stCondLst>
                                    <p:cond delay="100"/>
                                  </p:stCondLst>
                                  <p:childTnLst>
                                    <p:animScale>
                                      <p:cBhvr>
                                        <p:cTn id="8" dur="1250" fill="hold"/>
                                        <p:tgtEl>
                                          <p:spTgt spid="9"/>
                                        </p:tgtEl>
                                      </p:cBhvr>
                                      <p:by x="150000" y="150000"/>
                                    </p:animScale>
                                  </p:childTnLst>
                                </p:cTn>
                              </p:par>
                              <p:par>
                                <p:cTn id="9" presetID="6" presetClass="emph" presetSubtype="0" accel="50000" decel="50000" autoRev="1" fill="hold" grpId="0" nodeType="withEffect">
                                  <p:stCondLst>
                                    <p:cond delay="200"/>
                                  </p:stCondLst>
                                  <p:childTnLst>
                                    <p:animScale>
                                      <p:cBhvr>
                                        <p:cTn id="10" dur="1250" fill="hold"/>
                                        <p:tgtEl>
                                          <p:spTgt spid="8"/>
                                        </p:tgtEl>
                                      </p:cBhvr>
                                      <p:by x="150000" y="150000"/>
                                    </p:animScale>
                                  </p:childTnLst>
                                </p:cTn>
                              </p:par>
                              <p:par>
                                <p:cTn id="11" presetID="6" presetClass="emph" presetSubtype="0" accel="50000" decel="50000" autoRev="1" fill="hold" grpId="0" nodeType="withEffect">
                                  <p:stCondLst>
                                    <p:cond delay="300"/>
                                  </p:stCondLst>
                                  <p:childTnLst>
                                    <p:animScale>
                                      <p:cBhvr>
                                        <p:cTn id="12" dur="1250" fill="hold"/>
                                        <p:tgtEl>
                                          <p:spTgt spid="7"/>
                                        </p:tgtEl>
                                      </p:cBhvr>
                                      <p:by x="150000" y="150000"/>
                                    </p:animScale>
                                  </p:childTnLst>
                                </p:cTn>
                              </p:par>
                              <p:par>
                                <p:cTn id="13" presetID="6" presetClass="emph" presetSubtype="0" accel="50000" decel="50000" autoRev="1" fill="hold" grpId="0" nodeType="withEffect">
                                  <p:stCondLst>
                                    <p:cond delay="400"/>
                                  </p:stCondLst>
                                  <p:childTnLst>
                                    <p:animScale>
                                      <p:cBhvr>
                                        <p:cTn id="14" dur="1250" fill="hold"/>
                                        <p:tgtEl>
                                          <p:spTgt spid="6"/>
                                        </p:tgtEl>
                                      </p:cBhvr>
                                      <p:by x="150000" y="150000"/>
                                    </p:animScale>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750"/>
                                        <p:tgtEl>
                                          <p:spTgt spid="47"/>
                                        </p:tgtEl>
                                      </p:cBhvr>
                                    </p:animEffect>
                                  </p:childTnLst>
                                </p:cTn>
                              </p:par>
                              <p:par>
                                <p:cTn id="23" presetID="10" presetClass="entr" presetSubtype="0" fill="hold" nodeType="withEffect">
                                  <p:stCondLst>
                                    <p:cond delay="2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300"/>
                                        <p:tgtEl>
                                          <p:spTgt spid="5"/>
                                        </p:tgtEl>
                                      </p:cBhvr>
                                    </p:animEffect>
                                  </p:childTnLst>
                                </p:cTn>
                              </p:par>
                              <p:par>
                                <p:cTn id="26" presetID="10" presetClass="entr" presetSubtype="0" fill="hold" nodeType="withEffect">
                                  <p:stCondLst>
                                    <p:cond delay="4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300"/>
                                        <p:tgtEl>
                                          <p:spTgt spid="13"/>
                                        </p:tgtEl>
                                      </p:cBhvr>
                                    </p:animEffect>
                                  </p:childTnLst>
                                </p:cTn>
                              </p:par>
                              <p:par>
                                <p:cTn id="29" presetID="10" presetClass="entr" presetSubtype="0" fill="hold" nodeType="withEffect">
                                  <p:stCondLst>
                                    <p:cond delay="6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300"/>
                                        <p:tgtEl>
                                          <p:spTgt spid="16"/>
                                        </p:tgtEl>
                                      </p:cBhvr>
                                    </p:animEffect>
                                  </p:childTnLst>
                                </p:cTn>
                              </p:par>
                              <p:par>
                                <p:cTn id="32" presetID="8" presetClass="emph" presetSubtype="0" repeatCount="indefinite" fill="hold" nodeType="withEffect">
                                  <p:stCondLst>
                                    <p:cond delay="0"/>
                                  </p:stCondLst>
                                  <p:childTnLst>
                                    <p:animRot by="-21600000">
                                      <p:cBhvr>
                                        <p:cTn id="33" dur="2000" fill="hold"/>
                                        <p:tgtEl>
                                          <p:spTgt spid="5"/>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3"/>
                                        </p:tgtEl>
                                        <p:attrNameLst>
                                          <p:attrName>r</p:attrName>
                                        </p:attrNameLst>
                                      </p:cBhvr>
                                    </p:animRot>
                                  </p:childTnLst>
                                </p:cTn>
                              </p:par>
                              <p:par>
                                <p:cTn id="36" presetID="8" presetClass="emph" presetSubtype="0" repeatCount="indefinite" fill="hold" nodeType="withEffect">
                                  <p:stCondLst>
                                    <p:cond delay="0"/>
                                  </p:stCondLst>
                                  <p:childTnLst>
                                    <p:animRot by="-21600000">
                                      <p:cBhvr>
                                        <p:cTn id="37" dur="2000" fill="hold"/>
                                        <p:tgtEl>
                                          <p:spTgt spid="16"/>
                                        </p:tgtEl>
                                        <p:attrNameLst>
                                          <p:attrName>r</p:attrName>
                                        </p:attrNameLst>
                                      </p:cBhvr>
                                    </p:animRot>
                                  </p:childTnLst>
                                </p:cTn>
                              </p:par>
                              <p:par>
                                <p:cTn id="38" presetID="10" presetClass="entr" presetSubtype="0" fill="hold" nodeType="withEffect">
                                  <p:stCondLst>
                                    <p:cond delay="5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750"/>
                                        <p:tgtEl>
                                          <p:spTgt spid="19"/>
                                        </p:tgtEl>
                                      </p:cBhvr>
                                    </p:animEffect>
                                  </p:childTnLst>
                                </p:cTn>
                              </p:par>
                              <p:par>
                                <p:cTn id="41" presetID="10" presetClass="entr" presetSubtype="0" fill="hold" nodeType="withEffect">
                                  <p:stCondLst>
                                    <p:cond delay="5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750"/>
                                        <p:tgtEl>
                                          <p:spTgt spid="23"/>
                                        </p:tgtEl>
                                      </p:cBhvr>
                                    </p:animEffect>
                                  </p:childTnLst>
                                </p:cTn>
                              </p:par>
                              <p:par>
                                <p:cTn id="44" presetID="10" presetClass="entr" presetSubtype="0" fill="hold" grpId="0" nodeType="withEffect">
                                  <p:stCondLst>
                                    <p:cond delay="175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47" grpId="0"/>
      <p:bldP spid="2" grpId="0"/>
    </p:bldLst>
  </p:timing>
</p:sld>
</file>

<file path=ppt/theme/theme1.xml><?xml version="1.0" encoding="utf-8"?>
<a:theme xmlns:a="http://schemas.openxmlformats.org/drawingml/2006/main" name="Office Theme">
  <a:themeElements>
    <a:clrScheme name="TCM">
      <a:dk1>
        <a:sysClr val="windowText" lastClr="000000"/>
      </a:dk1>
      <a:lt1>
        <a:sysClr val="window" lastClr="FFFFFF"/>
      </a:lt1>
      <a:dk2>
        <a:srgbClr val="012F61"/>
      </a:dk2>
      <a:lt2>
        <a:srgbClr val="EFF5FA"/>
      </a:lt2>
      <a:accent1>
        <a:srgbClr val="009DDC"/>
      </a:accent1>
      <a:accent2>
        <a:srgbClr val="05AB8A"/>
      </a:accent2>
      <a:accent3>
        <a:srgbClr val="012F61"/>
      </a:accent3>
      <a:accent4>
        <a:srgbClr val="023E7D"/>
      </a:accent4>
      <a:accent5>
        <a:srgbClr val="19589B"/>
      </a:accent5>
      <a:accent6>
        <a:srgbClr val="1D5FA7"/>
      </a:accent6>
      <a:hlink>
        <a:srgbClr val="FFFFFF"/>
      </a:hlink>
      <a:folHlink>
        <a:srgbClr val="05AB8A"/>
      </a:folHlink>
    </a:clrScheme>
    <a:fontScheme name="TCM">
      <a:majorFont>
        <a:latin typeface="Avenir LT Std 65 Medium"/>
        <a:ea typeface=""/>
        <a:cs typeface=""/>
      </a:majorFont>
      <a:minorFont>
        <a:latin typeface="Avenir LT Std 45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11134</TotalTime>
  <Words>1697</Words>
  <Application>Microsoft Macintosh PowerPoint</Application>
  <PresentationFormat>Widescreen</PresentationFormat>
  <Paragraphs>332</Paragraphs>
  <Slides>29</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Arial</vt:lpstr>
      <vt:lpstr>Avenir Light</vt:lpstr>
      <vt:lpstr>Avenir LT Std 35 Light</vt:lpstr>
      <vt:lpstr>Avenir LT Std 45 Book</vt:lpstr>
      <vt:lpstr>Avenir LT Std 55 Roman</vt:lpstr>
      <vt:lpstr>Avenir LT Std 65 Medium</vt:lpstr>
      <vt:lpstr>Avenir Oblique</vt:lpstr>
      <vt:lpstr>Calibri</vt:lpstr>
      <vt:lpstr>Dubai Light</vt:lpstr>
      <vt:lpstr>System Font Regular</vt:lpstr>
      <vt:lpstr>Office Theme</vt:lpstr>
      <vt:lpstr>PowerPoint Presentation</vt:lpstr>
      <vt:lpstr>Introducing TCM </vt:lpstr>
      <vt:lpstr>TCM</vt:lpstr>
      <vt:lpstr>What We Do</vt:lpstr>
      <vt:lpstr>The Full Suite of NonStop Services</vt:lpstr>
      <vt:lpstr>Key Services:</vt:lpstr>
      <vt:lpstr>Systems Management</vt:lpstr>
      <vt:lpstr>PowerPoint Presentation</vt:lpstr>
      <vt:lpstr>Migrations – System &amp; Application</vt:lpstr>
      <vt:lpstr>PowerPoint Presentation</vt:lpstr>
      <vt:lpstr>Data Replication</vt:lpstr>
      <vt:lpstr>PowerPoint Presentation</vt:lpstr>
      <vt:lpstr>New Services:</vt:lpstr>
      <vt:lpstr>System/Application Modernisation</vt:lpstr>
      <vt:lpstr>PowerPoint Presentation</vt:lpstr>
      <vt:lpstr>System/Application Modernisation</vt:lpstr>
      <vt:lpstr>PowerPoint Presentation</vt:lpstr>
      <vt:lpstr>System/Application Modernisation</vt:lpstr>
      <vt:lpstr>vNS Services</vt:lpstr>
      <vt:lpstr>INTRODUCING  TCM InSight</vt:lpstr>
      <vt:lpstr>INTRODUCING  TCM InSight</vt:lpstr>
      <vt:lpstr>HOW IT WORKS</vt:lpstr>
      <vt:lpstr>HOW IT WORKS</vt:lpstr>
      <vt:lpstr>HOW IT WORKS</vt:lpstr>
      <vt:lpstr>Benefits</vt:lpstr>
      <vt:lpstr>WHY GET InSight?</vt:lpstr>
      <vt:lpstr>HOW TO GET  InSight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Daniela Jencova</dc:creator>
  <cp:lastModifiedBy>Daniel Craig</cp:lastModifiedBy>
  <cp:revision>41</cp:revision>
  <dcterms:created xsi:type="dcterms:W3CDTF">2022-10-20T09:56:22Z</dcterms:created>
  <dcterms:modified xsi:type="dcterms:W3CDTF">2023-03-24T15:11:25Z</dcterms:modified>
</cp:coreProperties>
</file>